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5"/>
  </p:notesMasterIdLst>
  <p:sldIdLst>
    <p:sldId id="308" r:id="rId2"/>
    <p:sldId id="281" r:id="rId3"/>
    <p:sldId id="282" r:id="rId4"/>
    <p:sldId id="291" r:id="rId5"/>
    <p:sldId id="287" r:id="rId6"/>
    <p:sldId id="309" r:id="rId7"/>
    <p:sldId id="292" r:id="rId8"/>
    <p:sldId id="310" r:id="rId9"/>
    <p:sldId id="286" r:id="rId10"/>
    <p:sldId id="311" r:id="rId11"/>
    <p:sldId id="313" r:id="rId12"/>
    <p:sldId id="312" r:id="rId13"/>
    <p:sldId id="316" r:id="rId14"/>
    <p:sldId id="318" r:id="rId15"/>
    <p:sldId id="317" r:id="rId16"/>
    <p:sldId id="319" r:id="rId17"/>
    <p:sldId id="321" r:id="rId18"/>
    <p:sldId id="322" r:id="rId19"/>
    <p:sldId id="285" r:id="rId20"/>
    <p:sldId id="303" r:id="rId21"/>
    <p:sldId id="314" r:id="rId22"/>
    <p:sldId id="320" r:id="rId23"/>
    <p:sldId id="315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5000"/>
    <a:srgbClr val="F9F9F9"/>
    <a:srgbClr val="FDFDFD"/>
    <a:srgbClr val="FFFFFF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0" autoAdjust="0"/>
    <p:restoredTop sz="96314" autoAdjust="0"/>
  </p:normalViewPr>
  <p:slideViewPr>
    <p:cSldViewPr snapToGrid="0">
      <p:cViewPr varScale="1">
        <p:scale>
          <a:sx n="94" d="100"/>
          <a:sy n="94" d="100"/>
        </p:scale>
        <p:origin x="44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2024/6/9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55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95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880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24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33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305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332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73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876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86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9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0826B-D42A-9844-8E6E-DB15A56B1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614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0826B-D42A-9844-8E6E-DB15A56B1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700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0826B-D42A-9844-8E6E-DB15A56B1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15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34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40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C6A9B-126A-4E6D-AAF1-1109D09681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3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09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02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958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217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80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303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211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08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818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74713" y="1800665"/>
            <a:ext cx="4628270" cy="3981156"/>
          </a:xfrm>
          <a:custGeom>
            <a:avLst/>
            <a:gdLst>
              <a:gd name="connsiteX0" fmla="*/ 0 w 4628270"/>
              <a:gd name="connsiteY0" fmla="*/ 0 h 3981156"/>
              <a:gd name="connsiteX1" fmla="*/ 4628270 w 4628270"/>
              <a:gd name="connsiteY1" fmla="*/ 0 h 3981156"/>
              <a:gd name="connsiteX2" fmla="*/ 4628270 w 4628270"/>
              <a:gd name="connsiteY2" fmla="*/ 3981156 h 3981156"/>
              <a:gd name="connsiteX3" fmla="*/ 0 w 4628270"/>
              <a:gd name="connsiteY3" fmla="*/ 3981156 h 398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8270" h="3981156">
                <a:moveTo>
                  <a:pt x="0" y="0"/>
                </a:moveTo>
                <a:lnTo>
                  <a:pt x="4628270" y="0"/>
                </a:lnTo>
                <a:lnTo>
                  <a:pt x="4628270" y="3981156"/>
                </a:lnTo>
                <a:lnTo>
                  <a:pt x="0" y="3981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68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900894" y="1883657"/>
            <a:ext cx="2480606" cy="2138453"/>
          </a:xfrm>
          <a:custGeom>
            <a:avLst/>
            <a:gdLst>
              <a:gd name="connsiteX0" fmla="*/ 534613 w 2480606"/>
              <a:gd name="connsiteY0" fmla="*/ 0 h 2138453"/>
              <a:gd name="connsiteX1" fmla="*/ 1945993 w 2480606"/>
              <a:gd name="connsiteY1" fmla="*/ 0 h 2138453"/>
              <a:gd name="connsiteX2" fmla="*/ 2480606 w 2480606"/>
              <a:gd name="connsiteY2" fmla="*/ 1069227 h 2138453"/>
              <a:gd name="connsiteX3" fmla="*/ 1945993 w 2480606"/>
              <a:gd name="connsiteY3" fmla="*/ 2138453 h 2138453"/>
              <a:gd name="connsiteX4" fmla="*/ 534613 w 2480606"/>
              <a:gd name="connsiteY4" fmla="*/ 2138453 h 2138453"/>
              <a:gd name="connsiteX5" fmla="*/ 0 w 2480606"/>
              <a:gd name="connsiteY5" fmla="*/ 1069227 h 21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0606" h="2138453">
                <a:moveTo>
                  <a:pt x="534613" y="0"/>
                </a:moveTo>
                <a:lnTo>
                  <a:pt x="1945993" y="0"/>
                </a:lnTo>
                <a:lnTo>
                  <a:pt x="2480606" y="1069227"/>
                </a:lnTo>
                <a:lnTo>
                  <a:pt x="1945993" y="2138453"/>
                </a:lnTo>
                <a:lnTo>
                  <a:pt x="534613" y="2138453"/>
                </a:lnTo>
                <a:lnTo>
                  <a:pt x="0" y="1069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858407" y="1883657"/>
            <a:ext cx="2480606" cy="2138453"/>
          </a:xfrm>
          <a:custGeom>
            <a:avLst/>
            <a:gdLst>
              <a:gd name="connsiteX0" fmla="*/ 534613 w 2480606"/>
              <a:gd name="connsiteY0" fmla="*/ 0 h 2138453"/>
              <a:gd name="connsiteX1" fmla="*/ 1945993 w 2480606"/>
              <a:gd name="connsiteY1" fmla="*/ 0 h 2138453"/>
              <a:gd name="connsiteX2" fmla="*/ 2480606 w 2480606"/>
              <a:gd name="connsiteY2" fmla="*/ 1069227 h 2138453"/>
              <a:gd name="connsiteX3" fmla="*/ 1945993 w 2480606"/>
              <a:gd name="connsiteY3" fmla="*/ 2138453 h 2138453"/>
              <a:gd name="connsiteX4" fmla="*/ 534613 w 2480606"/>
              <a:gd name="connsiteY4" fmla="*/ 2138453 h 2138453"/>
              <a:gd name="connsiteX5" fmla="*/ 0 w 2480606"/>
              <a:gd name="connsiteY5" fmla="*/ 1069227 h 21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0606" h="2138453">
                <a:moveTo>
                  <a:pt x="534613" y="0"/>
                </a:moveTo>
                <a:lnTo>
                  <a:pt x="1945993" y="0"/>
                </a:lnTo>
                <a:lnTo>
                  <a:pt x="2480606" y="1069227"/>
                </a:lnTo>
                <a:lnTo>
                  <a:pt x="1945993" y="2138453"/>
                </a:lnTo>
                <a:lnTo>
                  <a:pt x="534613" y="2138453"/>
                </a:lnTo>
                <a:lnTo>
                  <a:pt x="0" y="1069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7815919" y="1883657"/>
            <a:ext cx="2480606" cy="2138453"/>
          </a:xfrm>
          <a:custGeom>
            <a:avLst/>
            <a:gdLst>
              <a:gd name="connsiteX0" fmla="*/ 534613 w 2480606"/>
              <a:gd name="connsiteY0" fmla="*/ 0 h 2138453"/>
              <a:gd name="connsiteX1" fmla="*/ 1945993 w 2480606"/>
              <a:gd name="connsiteY1" fmla="*/ 0 h 2138453"/>
              <a:gd name="connsiteX2" fmla="*/ 2480606 w 2480606"/>
              <a:gd name="connsiteY2" fmla="*/ 1069227 h 2138453"/>
              <a:gd name="connsiteX3" fmla="*/ 1945993 w 2480606"/>
              <a:gd name="connsiteY3" fmla="*/ 2138453 h 2138453"/>
              <a:gd name="connsiteX4" fmla="*/ 534613 w 2480606"/>
              <a:gd name="connsiteY4" fmla="*/ 2138453 h 2138453"/>
              <a:gd name="connsiteX5" fmla="*/ 0 w 2480606"/>
              <a:gd name="connsiteY5" fmla="*/ 1069227 h 21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0606" h="2138453">
                <a:moveTo>
                  <a:pt x="534613" y="0"/>
                </a:moveTo>
                <a:lnTo>
                  <a:pt x="1945993" y="0"/>
                </a:lnTo>
                <a:lnTo>
                  <a:pt x="2480606" y="1069227"/>
                </a:lnTo>
                <a:lnTo>
                  <a:pt x="1945993" y="2138453"/>
                </a:lnTo>
                <a:lnTo>
                  <a:pt x="534613" y="2138453"/>
                </a:lnTo>
                <a:lnTo>
                  <a:pt x="0" y="1069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0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1176338" y="1066800"/>
            <a:ext cx="1223962" cy="1076325"/>
          </a:xfrm>
          <a:custGeom>
            <a:avLst/>
            <a:gdLst>
              <a:gd name="connsiteX0" fmla="*/ 547687 w 1223962"/>
              <a:gd name="connsiteY0" fmla="*/ 0 h 1076325"/>
              <a:gd name="connsiteX1" fmla="*/ 1223962 w 1223962"/>
              <a:gd name="connsiteY1" fmla="*/ 671513 h 1076325"/>
              <a:gd name="connsiteX2" fmla="*/ 557212 w 1223962"/>
              <a:gd name="connsiteY2" fmla="*/ 1076325 h 1076325"/>
              <a:gd name="connsiteX3" fmla="*/ 0 w 1223962"/>
              <a:gd name="connsiteY3" fmla="*/ 509588 h 1076325"/>
              <a:gd name="connsiteX4" fmla="*/ 547687 w 1223962"/>
              <a:gd name="connsiteY4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962" h="1076325">
                <a:moveTo>
                  <a:pt x="547687" y="0"/>
                </a:moveTo>
                <a:lnTo>
                  <a:pt x="1223962" y="671513"/>
                </a:lnTo>
                <a:lnTo>
                  <a:pt x="557212" y="1076325"/>
                </a:lnTo>
                <a:lnTo>
                  <a:pt x="0" y="509588"/>
                </a:lnTo>
                <a:lnTo>
                  <a:pt x="547687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2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1356360" y="2804160"/>
            <a:ext cx="5151120" cy="4099560"/>
          </a:xfrm>
          <a:custGeom>
            <a:avLst/>
            <a:gdLst>
              <a:gd name="connsiteX0" fmla="*/ 2918460 w 5151120"/>
              <a:gd name="connsiteY0" fmla="*/ 0 h 3459480"/>
              <a:gd name="connsiteX1" fmla="*/ 4930140 w 5151120"/>
              <a:gd name="connsiteY1" fmla="*/ 2026920 h 3459480"/>
              <a:gd name="connsiteX2" fmla="*/ 5151120 w 5151120"/>
              <a:gd name="connsiteY2" fmla="*/ 3436620 h 3459480"/>
              <a:gd name="connsiteX3" fmla="*/ 2476500 w 5151120"/>
              <a:gd name="connsiteY3" fmla="*/ 3459480 h 3459480"/>
              <a:gd name="connsiteX4" fmla="*/ 579120 w 5151120"/>
              <a:gd name="connsiteY4" fmla="*/ 3375660 h 3459480"/>
              <a:gd name="connsiteX5" fmla="*/ 0 w 5151120"/>
              <a:gd name="connsiteY5" fmla="*/ 2796540 h 3459480"/>
              <a:gd name="connsiteX6" fmla="*/ 2918460 w 5151120"/>
              <a:gd name="connsiteY6" fmla="*/ 0 h 345948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476500 w 5151120"/>
              <a:gd name="connsiteY3" fmla="*/ 34594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781300 w 5151120"/>
              <a:gd name="connsiteY3" fmla="*/ 40563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1120" h="4099560">
                <a:moveTo>
                  <a:pt x="2918460" y="0"/>
                </a:moveTo>
                <a:lnTo>
                  <a:pt x="4930140" y="2026920"/>
                </a:lnTo>
                <a:lnTo>
                  <a:pt x="5151120" y="3436620"/>
                </a:lnTo>
                <a:lnTo>
                  <a:pt x="2781300" y="4056380"/>
                </a:lnTo>
                <a:lnTo>
                  <a:pt x="1303020" y="4099560"/>
                </a:lnTo>
                <a:lnTo>
                  <a:pt x="0" y="2796540"/>
                </a:lnTo>
                <a:lnTo>
                  <a:pt x="291846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995863" y="5081588"/>
            <a:ext cx="1362075" cy="1395412"/>
          </a:xfrm>
          <a:custGeom>
            <a:avLst/>
            <a:gdLst>
              <a:gd name="connsiteX0" fmla="*/ 1362075 w 1362075"/>
              <a:gd name="connsiteY0" fmla="*/ 676275 h 1395412"/>
              <a:gd name="connsiteX1" fmla="*/ 685800 w 1362075"/>
              <a:gd name="connsiteY1" fmla="*/ 1395412 h 1395412"/>
              <a:gd name="connsiteX2" fmla="*/ 0 w 1362075"/>
              <a:gd name="connsiteY2" fmla="*/ 695325 h 1395412"/>
              <a:gd name="connsiteX3" fmla="*/ 690562 w 1362075"/>
              <a:gd name="connsiteY3" fmla="*/ 0 h 1395412"/>
              <a:gd name="connsiteX4" fmla="*/ 1362075 w 1362075"/>
              <a:gd name="connsiteY4" fmla="*/ 676275 h 139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1395412">
                <a:moveTo>
                  <a:pt x="1362075" y="676275"/>
                </a:moveTo>
                <a:lnTo>
                  <a:pt x="685800" y="1395412"/>
                </a:lnTo>
                <a:lnTo>
                  <a:pt x="0" y="695325"/>
                </a:lnTo>
                <a:lnTo>
                  <a:pt x="690562" y="0"/>
                </a:lnTo>
                <a:lnTo>
                  <a:pt x="1362075" y="676275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6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2" name="任意多边形 11"/>
          <p:cNvSpPr/>
          <p:nvPr/>
        </p:nvSpPr>
        <p:spPr>
          <a:xfrm rot="12778739">
            <a:off x="571786" y="1891765"/>
            <a:ext cx="4296204" cy="4240747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10002226" flipH="1">
            <a:off x="4809485" y="5021655"/>
            <a:ext cx="994095" cy="978195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2270262" flipH="1">
            <a:off x="996092" y="900621"/>
            <a:ext cx="763257" cy="751049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577454" flipH="1">
            <a:off x="11038552" y="5690757"/>
            <a:ext cx="833931" cy="8205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20079967" flipH="1">
            <a:off x="5091085" y="-1449151"/>
            <a:ext cx="9171742" cy="9025046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14944" y="6370319"/>
            <a:ext cx="259769" cy="141605"/>
            <a:chOff x="3162619" y="-787400"/>
            <a:chExt cx="367981" cy="203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62619" y="-7874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162619" y="-6858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62619" y="-5842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1197462" y="3402700"/>
            <a:ext cx="351286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  <a:cs typeface="经典综艺体简" panose="02010609000101010101" pitchFamily="49" charset="-122"/>
              </a:rPr>
              <a:t>活动颈椎小游戏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68414" y="4335138"/>
            <a:ext cx="1197870" cy="291493"/>
            <a:chOff x="5305424" y="5593636"/>
            <a:chExt cx="1581152" cy="384761"/>
          </a:xfrm>
        </p:grpSpPr>
        <p:sp>
          <p:nvSpPr>
            <p:cNvPr id="36" name="圆角矩形 35"/>
            <p:cNvSpPr/>
            <p:nvPr/>
          </p:nvSpPr>
          <p:spPr>
            <a:xfrm>
              <a:off x="5305424" y="5593636"/>
              <a:ext cx="1581152" cy="38476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305424" y="5627408"/>
              <a:ext cx="1581152" cy="3250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00" dirty="0">
                  <a:solidFill>
                    <a:schemeClr val="accent1"/>
                  </a:solidFill>
                  <a:latin typeface="+mn-ea"/>
                  <a:cs typeface="经典综艺体简" panose="02010609000101010101" pitchFamily="49" charset="-122"/>
                </a:rPr>
                <a:t>第七小组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197462" y="2437276"/>
            <a:ext cx="351286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 err="1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starNeck</a:t>
            </a:r>
            <a:endParaRPr lang="zh-CN" altLang="en-US" sz="6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114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1" grpId="0" animBg="1"/>
      <p:bldP spid="12" grpId="0" animBg="1"/>
      <p:bldP spid="13" grpId="0" animBg="1"/>
      <p:bldP spid="14" grpId="0" animBg="1"/>
      <p:bldP spid="6" grpId="0" animBg="1"/>
      <p:bldP spid="33" grpId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055" y="2851699"/>
            <a:ext cx="10046546" cy="2905634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>
            <a:off x="4240090" y="3424419"/>
            <a:ext cx="0" cy="19582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195772" y="3424419"/>
            <a:ext cx="2888548" cy="1440960"/>
            <a:chOff x="7523108" y="3331677"/>
            <a:chExt cx="3113188" cy="608564"/>
          </a:xfrm>
        </p:grpSpPr>
        <p:sp>
          <p:nvSpPr>
            <p:cNvPr id="43" name="矩形 42"/>
            <p:cNvSpPr/>
            <p:nvPr/>
          </p:nvSpPr>
          <p:spPr>
            <a:xfrm>
              <a:off x="7523108" y="3331677"/>
              <a:ext cx="2855441" cy="2778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、游戏实现：利用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unity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引擎制作的游戏主体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523110" y="3641467"/>
              <a:ext cx="3113186" cy="298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将游戏主体进行更细致的拆分可以拆分成三大板块：场景生成，物体控制和交互判定</a:t>
              </a: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538896" y="326680"/>
            <a:ext cx="360868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、关键技术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-Unity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28E809-CB3B-8FC9-2CFE-AC3B53469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10" y="993812"/>
            <a:ext cx="7129927" cy="219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E2F610-49B6-A7F8-B82D-49FD2973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010" y="3305059"/>
            <a:ext cx="5681680" cy="26475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0E915E-949E-E567-1670-49111F02BD0A}"/>
              </a:ext>
            </a:extLst>
          </p:cNvPr>
          <p:cNvSpPr txBox="1"/>
          <p:nvPr/>
        </p:nvSpPr>
        <p:spPr>
          <a:xfrm>
            <a:off x="4526389" y="6064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初始以及后续地板的铺设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，游戏行进路线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95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055" y="2851699"/>
            <a:ext cx="10046546" cy="2905634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538896" y="326680"/>
            <a:ext cx="360868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、关键技术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-Unity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1BF9FA-01AA-12C0-B13C-A10634BB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6" y="2563508"/>
            <a:ext cx="5785108" cy="261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3F21D3-79ED-3382-44E7-A6007D1D1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163" y="2014798"/>
            <a:ext cx="5113737" cy="34508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4E9654-BF19-F852-EF50-5E063CD7B810}"/>
              </a:ext>
            </a:extLst>
          </p:cNvPr>
          <p:cNvSpPr txBox="1"/>
          <p:nvPr/>
        </p:nvSpPr>
        <p:spPr>
          <a:xfrm>
            <a:off x="952500" y="5868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金币以及障碍物的生成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p3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玩家的行为控制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32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055" y="2851699"/>
            <a:ext cx="10046546" cy="2905634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538896" y="326680"/>
            <a:ext cx="360868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1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、关键技术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-Unity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459160-88EF-0C96-62DE-D4A53ABC2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9" y="2301370"/>
            <a:ext cx="5105356" cy="132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4496A6-4FD0-FEA7-E899-1FC3B338A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732" y="3777607"/>
            <a:ext cx="5106588" cy="61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90A293-492F-E275-6AA7-AAE0BBB69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446" y="4546228"/>
            <a:ext cx="1550247" cy="6736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15165F-6501-6990-035D-1239F3998EA0}"/>
              </a:ext>
            </a:extLst>
          </p:cNvPr>
          <p:cNvSpPr txBox="1"/>
          <p:nvPr/>
        </p:nvSpPr>
        <p:spPr>
          <a:xfrm>
            <a:off x="4443307" y="442099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地板、金币以及障碍物的运动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p5</a:t>
            </a: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玩家的水平位置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p6</a:t>
            </a:r>
            <a:endParaRPr lang="en-US" altLang="zh-CN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金币、障碍物与玩家的交互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p7</a:t>
            </a:r>
            <a:endParaRPr lang="en-US" altLang="zh-CN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地板、金币以及障碍物在消失在视野外之后的销毁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p8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5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5510" y="3501107"/>
            <a:ext cx="11173315" cy="3211266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>
            <a:off x="5068000" y="494798"/>
            <a:ext cx="0" cy="19582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195772" y="3897339"/>
            <a:ext cx="2888548" cy="1788939"/>
            <a:chOff x="7523108" y="3331677"/>
            <a:chExt cx="3113188" cy="755527"/>
          </a:xfrm>
        </p:grpSpPr>
        <p:sp>
          <p:nvSpPr>
            <p:cNvPr id="43" name="矩形 42"/>
            <p:cNvSpPr/>
            <p:nvPr/>
          </p:nvSpPr>
          <p:spPr>
            <a:xfrm>
              <a:off x="7523108" y="3331677"/>
              <a:ext cx="2855441" cy="1530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2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、面部识别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523110" y="3641467"/>
              <a:ext cx="3113186" cy="44573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28600" indent="-228600">
                <a:lnSpc>
                  <a:spcPct val="114000"/>
                </a:lnSpc>
                <a:buAutoNum type="arabicPeriod"/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获取头部姿态</a:t>
              </a:r>
              <a:endPara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 marL="228600" indent="-228600">
                <a:lnSpc>
                  <a:spcPct val="114000"/>
                </a:lnSpc>
                <a:buAutoNum type="arabicPeriod"/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姿态判断与键盘输入</a:t>
              </a:r>
              <a:endPara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 marL="228600" indent="-228600">
                <a:lnSpc>
                  <a:spcPct val="114000"/>
                </a:lnSpc>
                <a:buAutoNum type="arabicPeriod"/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显示图像与姿态数据</a:t>
              </a:r>
              <a:endPara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 marL="228600" indent="-228600">
                <a:lnSpc>
                  <a:spcPct val="114000"/>
                </a:lnSpc>
                <a:buAutoNum type="arabicPeriod"/>
              </a:pPr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多线程处理</a:t>
              </a: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538897" y="326680"/>
            <a:ext cx="345305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、关键技术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面部识别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获取头部姿态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049956-4362-0E84-70EE-51BEE1FF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80" y="203552"/>
            <a:ext cx="6044448" cy="88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4D7CDF-FE87-6D6B-CE0D-1EAC09B0D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080" y="1141648"/>
            <a:ext cx="7077817" cy="44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705B54-A10C-DD0C-D9E9-68BD25990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80" y="1636947"/>
            <a:ext cx="7169555" cy="44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73E000-3409-A3BD-A8DD-5D5867843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081" y="2131698"/>
            <a:ext cx="6445408" cy="13920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7EDFF06-7D07-CD5A-02F8-2F4665480889}"/>
              </a:ext>
            </a:extLst>
          </p:cNvPr>
          <p:cNvSpPr txBox="1"/>
          <p:nvPr/>
        </p:nvSpPr>
        <p:spPr>
          <a:xfrm>
            <a:off x="4142350" y="3758390"/>
            <a:ext cx="7097149" cy="2759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函数：</a:t>
            </a:r>
            <a:r>
              <a:rPr lang="en-US" altLang="zh-CN" sz="1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get_head_pose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(shape)</a:t>
            </a:r>
            <a:endParaRPr lang="zh-CN" altLang="zh-CN" sz="1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在这个函数中，使用计算机视觉技术来获取用户的头部姿态。具体步骤如下：</a:t>
            </a:r>
          </a:p>
          <a:p>
            <a:pPr lvl="0" algn="just"/>
            <a:r>
              <a:rPr lang="en-US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选择</a:t>
            </a:r>
            <a:r>
              <a:rPr lang="en-US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lang="zh-CN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图像点：</a:t>
            </a:r>
          </a:p>
          <a:p>
            <a:pPr algn="just"/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从检测到的人脸特征点中选择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个关键点，用于计算头部姿态。这些点包括眼角、鼻尖、嘴角和下巴等位置。</a:t>
            </a:r>
          </a:p>
          <a:p>
            <a:pPr lvl="0" algn="just"/>
            <a:r>
              <a:rPr lang="en-US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计算头部姿态：</a:t>
            </a:r>
          </a:p>
          <a:p>
            <a:pPr algn="just"/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cv2.solvePnP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函数，通过这些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2D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图像点和预先定义好的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模型点计算出旋转向量（</a:t>
            </a:r>
            <a:r>
              <a:rPr lang="en-US" altLang="zh-CN" sz="1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rotation_vec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）和位移向量（</a:t>
            </a:r>
            <a:r>
              <a:rPr lang="en-US" altLang="zh-CN" sz="1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translation_vec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）。这些向量表示头部在三维空间中的姿态。</a:t>
            </a:r>
          </a:p>
          <a:p>
            <a:pPr lvl="0" algn="just"/>
            <a:r>
              <a:rPr lang="en-US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获取投影点：</a:t>
            </a:r>
          </a:p>
          <a:p>
            <a:pPr algn="just"/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cv2.projectPoints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函数，将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模型点投影到图像平面，得到投影点（</a:t>
            </a:r>
            <a:r>
              <a:rPr lang="en-US" altLang="zh-CN" sz="1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reprojectdst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），用于在图像上显示头部姿态。</a:t>
            </a:r>
          </a:p>
          <a:p>
            <a:pPr lvl="0" algn="just"/>
            <a:r>
              <a:rPr lang="en-US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计算欧拉角：</a:t>
            </a:r>
          </a:p>
          <a:p>
            <a:pPr algn="just"/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cv2.Rodrigues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函数将旋转向量转换为旋转矩阵，再使用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cv2.decomposeProjectionMatrix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函数分解投影矩阵，获取欧拉角（</a:t>
            </a:r>
            <a:r>
              <a:rPr lang="en-US" altLang="zh-CN" sz="1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euler_angle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），表示头部的三个旋转角度。</a:t>
            </a:r>
          </a:p>
        </p:txBody>
      </p:sp>
    </p:spTree>
    <p:extLst>
      <p:ext uri="{BB962C8B-B14F-4D97-AF65-F5344CB8AC3E}">
        <p14:creationId xmlns:p14="http://schemas.microsoft.com/office/powerpoint/2010/main" val="95645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635760" y="1198643"/>
            <a:ext cx="6096000" cy="5299118"/>
            <a:chOff x="874713" y="2866818"/>
            <a:chExt cx="10442575" cy="3138367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1095376" y="2866818"/>
              <a:ext cx="10221912" cy="313836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函数：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run_camera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(index)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在这个函数中，通过摄像头实时捕捉图像并检测头部姿态，根据欧拉角的值判断头部的旋转方向，进而模拟键盘输入控制游戏人物。具体步骤如下：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1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、初始化摄像头：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打开指定编号的摄像头，检测是否成功连接。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2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、初始化人脸检测器和特征点预测器：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使用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dlib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库的前置人脸检测器和特征点预测器。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3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、创建键盘控制器：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使用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pynput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库创建键盘控制器对象。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4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、捕捉图像并进行特殊处理：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在切割的两侧摄像头画面中，画出白色方框用以校准。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 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然后，在循环中不断捕捉摄像头图像，检测人脸并获取头部姿态。根据欧拉角的值判断头部的旋转方向，并发送相应的键盘按键。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538896" y="326680"/>
            <a:ext cx="896751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、关键技术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头部姿势识别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姿态判断与键盘输入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00A77F-A01D-5B73-A90B-AC925C59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0" y="1409393"/>
            <a:ext cx="5071176" cy="65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6BC6FC-870C-30A4-811F-919EC7475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30" y="2185256"/>
            <a:ext cx="4826782" cy="61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67B55A-F7FF-9189-3126-CF97B97C1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30" y="2871911"/>
            <a:ext cx="3653690" cy="5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55AA4E-1265-A3FD-9850-160FE8181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30" y="3509535"/>
            <a:ext cx="5068726" cy="2685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14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055" y="2851699"/>
            <a:ext cx="10046546" cy="2905634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538896" y="326680"/>
            <a:ext cx="896751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、关键技术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头部姿势识别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显示图像与姿态数据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F5F0C7-F289-2029-A42D-E75EC40AA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3104512"/>
            <a:ext cx="6352392" cy="712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6E4DE0-F1D2-A38A-B5D2-A44576CF4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679" y="3928146"/>
            <a:ext cx="6342188" cy="1546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215E5BBE-C174-5780-855B-7FF44816B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93" y="3284244"/>
            <a:ext cx="3798993" cy="154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显示处理后的图像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cv2.imshow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函数显示处理后的图像，并在图像上标注人脸特征点及其投影点。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、保持窗口在最前</a:t>
            </a:r>
            <a:endParaRPr kumimoji="0" lang="zh-CN" altLang="en-US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keep_window_on_top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函数实现窗口置顶，确保用户能够实时看到处理后的图像。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055" y="2851699"/>
            <a:ext cx="10046546" cy="2905634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475396" y="326680"/>
            <a:ext cx="732604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、关键技术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头部姿势识别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多线程处理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5E5BBE-C174-5780-855B-7FF44816B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93" y="3365035"/>
            <a:ext cx="379899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创建并启动线程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threading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库创建两个独立的线程，分别运行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iNeck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程序和摄像头处理函数。这样可以同时进行头部姿态检测和游戏调用，可以在游戏画面中看到实时的摄像头画面。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863788-6740-C585-F45C-8CB4B34D2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83" y="2161434"/>
            <a:ext cx="5273040" cy="309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1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2724" y="1639280"/>
            <a:ext cx="5821970" cy="4947920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475396" y="32668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3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、关键技术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修改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blender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模型材质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5E5BBE-C174-5780-855B-7FF44816B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93" y="1964652"/>
            <a:ext cx="3798993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、创建和选择材质：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defTabSz="914400"/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给星之卡比添加材质，包括身体、眼睛、脸颊的部分，还原卡通形象。</a:t>
            </a:r>
            <a:endParaRPr lang="en-US" altLang="zh-CN" sz="1400" dirty="0">
              <a:solidFill>
                <a:srgbClr val="FFFF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 defTabSz="914400"/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Blender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中，首先选择想要修改材质的模型部分。点击右侧的“材质”选项卡，选择“新建材质”来创建一个新的材质。选择适当的颜色或纹理，使用色板或贴图来定义材质的外观。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、调整光泽度。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在“镜面”选项下，通过调整“反射”和“高光”参数来控制材质的反射和高光效果。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、添加纹理：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为绿色草坪的模型设计添加、更新材质，使画面更加生动。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在“纹理”选项卡下，选择不同的纹理类型，如噪声、云、木纹等。调整纹理的缩放、旋转和平铺等参数以适应模型需求。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3C7E1E-8FE9-4BD5-4A6E-9D099F9B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513" y="1927459"/>
            <a:ext cx="5376540" cy="442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35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7907" y="1771833"/>
            <a:ext cx="4947242" cy="4353030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475396" y="32668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3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、关键技术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修改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blender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模型形状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5E5BBE-C174-5780-855B-7FF44816B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93" y="2474864"/>
            <a:ext cx="379899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、使用变形器：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---</a:t>
            </a:r>
            <a:r>
              <a:rPr lang="zh-CN" altLang="en-US" sz="14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对场景中的草坪，树木、小草的形象进行优化和移动，使画面更加和谐。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Blender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提供了多种变形器工具，如位移变形器、扭曲变形器等，可以快速对模型进行变形。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选择模型的顶点、边或面，然后使用相应的变形器进行平移、旋转或缩放。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、应用形变：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在编辑模式下，选择需要应用形变的部分，使用菜单中的“应用形变”选项将形变应用到模型中。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EF23A5-01AC-0DFB-EB4C-C6E45992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408" y="1642444"/>
            <a:ext cx="5536505" cy="4342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69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5321300" y="1384300"/>
            <a:ext cx="4610100" cy="4483100"/>
          </a:xfrm>
          <a:custGeom>
            <a:avLst/>
            <a:gdLst>
              <a:gd name="connsiteX0" fmla="*/ 4610100 w 4610100"/>
              <a:gd name="connsiteY0" fmla="*/ 2349500 h 4483100"/>
              <a:gd name="connsiteX1" fmla="*/ 2082800 w 4610100"/>
              <a:gd name="connsiteY1" fmla="*/ 4483100 h 4483100"/>
              <a:gd name="connsiteX2" fmla="*/ 0 w 4610100"/>
              <a:gd name="connsiteY2" fmla="*/ 2336800 h 4483100"/>
              <a:gd name="connsiteX3" fmla="*/ 2260600 w 4610100"/>
              <a:gd name="connsiteY3" fmla="*/ 0 h 4483100"/>
              <a:gd name="connsiteX4" fmla="*/ 4610100 w 4610100"/>
              <a:gd name="connsiteY4" fmla="*/ 234950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483100">
                <a:moveTo>
                  <a:pt x="4610100" y="2349500"/>
                </a:moveTo>
                <a:lnTo>
                  <a:pt x="2082800" y="4483100"/>
                </a:lnTo>
                <a:lnTo>
                  <a:pt x="0" y="2336800"/>
                </a:lnTo>
                <a:lnTo>
                  <a:pt x="2260600" y="0"/>
                </a:lnTo>
                <a:lnTo>
                  <a:pt x="4610100" y="23495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57700" y="913829"/>
            <a:ext cx="3276600" cy="3224192"/>
            <a:chOff x="4521200" y="1268413"/>
            <a:chExt cx="3149600" cy="3099224"/>
          </a:xfrm>
        </p:grpSpPr>
        <p:sp>
          <p:nvSpPr>
            <p:cNvPr id="2" name="任意多边形 1"/>
            <p:cNvSpPr/>
            <p:nvPr/>
          </p:nvSpPr>
          <p:spPr>
            <a:xfrm rot="10800000" flipH="1">
              <a:off x="4521200" y="1268413"/>
              <a:ext cx="3149600" cy="309922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H="1">
              <a:off x="5511800" y="2886288"/>
              <a:ext cx="1168400" cy="1149712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4342" r="-23838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46639" y="4519664"/>
            <a:ext cx="469872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四、创新点和特色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39570" y="1457003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714500" y="1682107"/>
            <a:ext cx="5495925" cy="4895850"/>
          </a:xfrm>
          <a:custGeom>
            <a:avLst/>
            <a:gdLst>
              <a:gd name="connsiteX0" fmla="*/ 5495925 w 5495925"/>
              <a:gd name="connsiteY0" fmla="*/ 2466975 h 4895850"/>
              <a:gd name="connsiteX1" fmla="*/ 5495925 w 5495925"/>
              <a:gd name="connsiteY1" fmla="*/ 2409825 h 4895850"/>
              <a:gd name="connsiteX2" fmla="*/ 1933575 w 5495925"/>
              <a:gd name="connsiteY2" fmla="*/ 4895850 h 4895850"/>
              <a:gd name="connsiteX3" fmla="*/ 0 w 5495925"/>
              <a:gd name="connsiteY3" fmla="*/ 2924175 h 4895850"/>
              <a:gd name="connsiteX4" fmla="*/ 3067050 w 5495925"/>
              <a:gd name="connsiteY4" fmla="*/ 0 h 4895850"/>
              <a:gd name="connsiteX5" fmla="*/ 5495925 w 5495925"/>
              <a:gd name="connsiteY5" fmla="*/ 2466975 h 4895850"/>
              <a:gd name="connsiteX0" fmla="*/ 5495925 w 5495925"/>
              <a:gd name="connsiteY0" fmla="*/ 2466975 h 4895850"/>
              <a:gd name="connsiteX1" fmla="*/ 1933575 w 5495925"/>
              <a:gd name="connsiteY1" fmla="*/ 4895850 h 4895850"/>
              <a:gd name="connsiteX2" fmla="*/ 0 w 5495925"/>
              <a:gd name="connsiteY2" fmla="*/ 2924175 h 4895850"/>
              <a:gd name="connsiteX3" fmla="*/ 3067050 w 5495925"/>
              <a:gd name="connsiteY3" fmla="*/ 0 h 4895850"/>
              <a:gd name="connsiteX4" fmla="*/ 5495925 w 5495925"/>
              <a:gd name="connsiteY4" fmla="*/ 2466975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4895850">
                <a:moveTo>
                  <a:pt x="5495925" y="2466975"/>
                </a:moveTo>
                <a:lnTo>
                  <a:pt x="1933575" y="4895850"/>
                </a:lnTo>
                <a:lnTo>
                  <a:pt x="0" y="2924175"/>
                </a:lnTo>
                <a:lnTo>
                  <a:pt x="3067050" y="0"/>
                </a:lnTo>
                <a:lnTo>
                  <a:pt x="5495925" y="2466975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任意多边形 1"/>
          <p:cNvSpPr/>
          <p:nvPr/>
        </p:nvSpPr>
        <p:spPr>
          <a:xfrm rot="2609495" flipH="1">
            <a:off x="1096076" y="1026463"/>
            <a:ext cx="4294628" cy="422593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400000">
            <a:off x="6628458" y="1874149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451600" y="1658881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299213" y="16247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选题动机</a:t>
            </a:r>
          </a:p>
        </p:txBody>
      </p:sp>
      <p:sp>
        <p:nvSpPr>
          <p:cNvPr id="13" name="矩形 12"/>
          <p:cNvSpPr/>
          <p:nvPr/>
        </p:nvSpPr>
        <p:spPr>
          <a:xfrm rot="2400000">
            <a:off x="6628458" y="2930979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451600" y="2713981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299213" y="26882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软件功能</a:t>
            </a:r>
          </a:p>
        </p:txBody>
      </p:sp>
      <p:sp>
        <p:nvSpPr>
          <p:cNvPr id="14" name="矩形 13"/>
          <p:cNvSpPr/>
          <p:nvPr/>
        </p:nvSpPr>
        <p:spPr>
          <a:xfrm rot="2400000">
            <a:off x="6628458" y="3991928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51600" y="3778707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299213" y="37451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关键技术</a:t>
            </a:r>
          </a:p>
        </p:txBody>
      </p:sp>
      <p:sp>
        <p:nvSpPr>
          <p:cNvPr id="15" name="矩形 14"/>
          <p:cNvSpPr/>
          <p:nvPr/>
        </p:nvSpPr>
        <p:spPr>
          <a:xfrm rot="2400000">
            <a:off x="6628458" y="5049285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451600" y="4836066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299213" y="480606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创新点和特色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345409" y="3365115"/>
            <a:ext cx="351286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CONTENT</a:t>
            </a:r>
            <a:endParaRPr lang="zh-CN" altLang="en-US" sz="48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45409" y="2330279"/>
            <a:ext cx="3512861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目 录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451600" y="1715769"/>
            <a:ext cx="5811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i="1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01</a:t>
            </a:r>
            <a:endParaRPr lang="zh-CN" altLang="en-US" sz="2400" i="1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51600" y="2771141"/>
            <a:ext cx="5811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i="1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02</a:t>
            </a:r>
            <a:endParaRPr lang="zh-CN" altLang="en-US" sz="2400" i="1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51600" y="3838126"/>
            <a:ext cx="5811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i="1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03</a:t>
            </a:r>
            <a:endParaRPr lang="zh-CN" altLang="en-US" sz="2400" i="1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451600" y="4905111"/>
            <a:ext cx="5811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i="1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04</a:t>
            </a:r>
            <a:endParaRPr lang="zh-CN" altLang="en-US" sz="2400" i="1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3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12" grpId="0" animBg="1"/>
      <p:bldP spid="3" grpId="0" animBg="1"/>
      <p:bldP spid="13" grpId="0" animBg="1"/>
      <p:bldP spid="4" grpId="0" animBg="1"/>
      <p:bldP spid="14" grpId="0" animBg="1"/>
      <p:bldP spid="5" grpId="0" animBg="1"/>
      <p:bldP spid="15" grpId="0" animBg="1"/>
      <p:bldP spid="6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 rot="1800000">
            <a:off x="2328786" y="334493"/>
            <a:ext cx="10433128" cy="8964272"/>
          </a:xfrm>
          <a:custGeom>
            <a:avLst/>
            <a:gdLst>
              <a:gd name="connsiteX0" fmla="*/ 6983471 w 10313732"/>
              <a:gd name="connsiteY0" fmla="*/ 0 h 8471441"/>
              <a:gd name="connsiteX1" fmla="*/ 8110795 w 10313732"/>
              <a:gd name="connsiteY1" fmla="*/ 1855 h 8471441"/>
              <a:gd name="connsiteX2" fmla="*/ 10313732 w 10313732"/>
              <a:gd name="connsiteY2" fmla="*/ 3817454 h 8471441"/>
              <a:gd name="connsiteX3" fmla="*/ 2252789 w 10313732"/>
              <a:gd name="connsiteY3" fmla="*/ 8471441 h 8471441"/>
              <a:gd name="connsiteX4" fmla="*/ 0 w 10313732"/>
              <a:gd name="connsiteY4" fmla="*/ 8471441 h 8471441"/>
              <a:gd name="connsiteX0" fmla="*/ 7019107 w 10313732"/>
              <a:gd name="connsiteY0" fmla="*/ 0 h 8861685"/>
              <a:gd name="connsiteX1" fmla="*/ 8110795 w 10313732"/>
              <a:gd name="connsiteY1" fmla="*/ 392099 h 8861685"/>
              <a:gd name="connsiteX2" fmla="*/ 10313732 w 10313732"/>
              <a:gd name="connsiteY2" fmla="*/ 4207698 h 8861685"/>
              <a:gd name="connsiteX3" fmla="*/ 2252789 w 10313732"/>
              <a:gd name="connsiteY3" fmla="*/ 8861685 h 8861685"/>
              <a:gd name="connsiteX4" fmla="*/ 0 w 10313732"/>
              <a:gd name="connsiteY4" fmla="*/ 8861685 h 8861685"/>
              <a:gd name="connsiteX5" fmla="*/ 7019107 w 10313732"/>
              <a:gd name="connsiteY5" fmla="*/ 0 h 8861685"/>
              <a:gd name="connsiteX0" fmla="*/ 7019107 w 10313732"/>
              <a:gd name="connsiteY0" fmla="*/ 0 h 8861685"/>
              <a:gd name="connsiteX1" fmla="*/ 7950723 w 10313732"/>
              <a:gd name="connsiteY1" fmla="*/ 114847 h 8861685"/>
              <a:gd name="connsiteX2" fmla="*/ 10313732 w 10313732"/>
              <a:gd name="connsiteY2" fmla="*/ 4207698 h 8861685"/>
              <a:gd name="connsiteX3" fmla="*/ 2252789 w 10313732"/>
              <a:gd name="connsiteY3" fmla="*/ 8861685 h 8861685"/>
              <a:gd name="connsiteX4" fmla="*/ 0 w 10313732"/>
              <a:gd name="connsiteY4" fmla="*/ 8861685 h 8861685"/>
              <a:gd name="connsiteX5" fmla="*/ 7019107 w 10313732"/>
              <a:gd name="connsiteY5" fmla="*/ 0 h 886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13732" h="8861685">
                <a:moveTo>
                  <a:pt x="7019107" y="0"/>
                </a:moveTo>
                <a:lnTo>
                  <a:pt x="7950723" y="114847"/>
                </a:lnTo>
                <a:lnTo>
                  <a:pt x="10313732" y="4207698"/>
                </a:lnTo>
                <a:lnTo>
                  <a:pt x="2252789" y="8861685"/>
                </a:lnTo>
                <a:lnTo>
                  <a:pt x="0" y="8861685"/>
                </a:lnTo>
                <a:cubicBezTo>
                  <a:pt x="2327824" y="6037871"/>
                  <a:pt x="4691283" y="2823814"/>
                  <a:pt x="7019107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75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67557" y="1837967"/>
            <a:ext cx="4267828" cy="2138586"/>
            <a:chOff x="767557" y="1837967"/>
            <a:chExt cx="4267828" cy="2138586"/>
          </a:xfrm>
        </p:grpSpPr>
        <p:sp>
          <p:nvSpPr>
            <p:cNvPr id="18" name="任意多边形 17"/>
            <p:cNvSpPr/>
            <p:nvPr/>
          </p:nvSpPr>
          <p:spPr>
            <a:xfrm>
              <a:off x="767557" y="1837967"/>
              <a:ext cx="4267828" cy="2138586"/>
            </a:xfrm>
            <a:custGeom>
              <a:avLst/>
              <a:gdLst>
                <a:gd name="connsiteX0" fmla="*/ 0 w 4267828"/>
                <a:gd name="connsiteY0" fmla="*/ 4986 h 2138586"/>
                <a:gd name="connsiteX1" fmla="*/ 2133600 w 4267828"/>
                <a:gd name="connsiteY1" fmla="*/ 4986 h 2138586"/>
                <a:gd name="connsiteX2" fmla="*/ 2133600 w 4267828"/>
                <a:gd name="connsiteY2" fmla="*/ 2138586 h 2138586"/>
                <a:gd name="connsiteX3" fmla="*/ 0 w 4267828"/>
                <a:gd name="connsiteY3" fmla="*/ 2138586 h 2138586"/>
                <a:gd name="connsiteX4" fmla="*/ 2134228 w 4267828"/>
                <a:gd name="connsiteY4" fmla="*/ 0 h 2138586"/>
                <a:gd name="connsiteX5" fmla="*/ 4267828 w 4267828"/>
                <a:gd name="connsiteY5" fmla="*/ 0 h 2138586"/>
                <a:gd name="connsiteX6" fmla="*/ 4267828 w 4267828"/>
                <a:gd name="connsiteY6" fmla="*/ 2133600 h 2138586"/>
                <a:gd name="connsiteX7" fmla="*/ 2134228 w 4267828"/>
                <a:gd name="connsiteY7" fmla="*/ 2133600 h 2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828" h="2138586">
                  <a:moveTo>
                    <a:pt x="0" y="4986"/>
                  </a:moveTo>
                  <a:lnTo>
                    <a:pt x="2133600" y="4986"/>
                  </a:lnTo>
                  <a:lnTo>
                    <a:pt x="2133600" y="2138586"/>
                  </a:lnTo>
                  <a:lnTo>
                    <a:pt x="0" y="2138586"/>
                  </a:lnTo>
                  <a:close/>
                  <a:moveTo>
                    <a:pt x="2134228" y="0"/>
                  </a:moveTo>
                  <a:lnTo>
                    <a:pt x="4267828" y="0"/>
                  </a:lnTo>
                  <a:lnTo>
                    <a:pt x="4267828" y="2133600"/>
                  </a:lnTo>
                  <a:lnTo>
                    <a:pt x="2134228" y="2133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263"/>
              <a:endParaRPr lang="en-US">
                <a:solidFill>
                  <a:srgbClr val="FEFFFF"/>
                </a:solidFill>
                <a:latin typeface="Calibri" panose="020F0502020204030204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13202" y="2246416"/>
              <a:ext cx="3442051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、基于脖子姿势的角色行走控制</a:t>
              </a:r>
            </a:p>
          </p:txBody>
        </p:sp>
        <p:sp>
          <p:nvSpPr>
            <p:cNvPr id="14" name="椭圆 1"/>
            <p:cNvSpPr/>
            <p:nvPr/>
          </p:nvSpPr>
          <p:spPr>
            <a:xfrm>
              <a:off x="3988086" y="2139519"/>
              <a:ext cx="684488" cy="631081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557" y="2939294"/>
            <a:ext cx="4267828" cy="3153174"/>
            <a:chOff x="767557" y="3958867"/>
            <a:chExt cx="4267828" cy="2133600"/>
          </a:xfrm>
        </p:grpSpPr>
        <p:sp>
          <p:nvSpPr>
            <p:cNvPr id="17" name="任意多边形 16"/>
            <p:cNvSpPr/>
            <p:nvPr/>
          </p:nvSpPr>
          <p:spPr>
            <a:xfrm>
              <a:off x="767557" y="3958867"/>
              <a:ext cx="4267828" cy="2133600"/>
            </a:xfrm>
            <a:custGeom>
              <a:avLst/>
              <a:gdLst>
                <a:gd name="connsiteX0" fmla="*/ 2134228 w 4267828"/>
                <a:gd name="connsiteY0" fmla="*/ 0 h 2133600"/>
                <a:gd name="connsiteX1" fmla="*/ 4267828 w 4267828"/>
                <a:gd name="connsiteY1" fmla="*/ 0 h 2133600"/>
                <a:gd name="connsiteX2" fmla="*/ 4267828 w 4267828"/>
                <a:gd name="connsiteY2" fmla="*/ 2133600 h 2133600"/>
                <a:gd name="connsiteX3" fmla="*/ 2134228 w 4267828"/>
                <a:gd name="connsiteY3" fmla="*/ 2133600 h 2133600"/>
                <a:gd name="connsiteX4" fmla="*/ 0 w 4267828"/>
                <a:gd name="connsiteY4" fmla="*/ 0 h 2133600"/>
                <a:gd name="connsiteX5" fmla="*/ 2133600 w 4267828"/>
                <a:gd name="connsiteY5" fmla="*/ 0 h 2133600"/>
                <a:gd name="connsiteX6" fmla="*/ 2133600 w 4267828"/>
                <a:gd name="connsiteY6" fmla="*/ 2133600 h 2133600"/>
                <a:gd name="connsiteX7" fmla="*/ 0 w 4267828"/>
                <a:gd name="connsiteY7" fmla="*/ 213360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828" h="2133600">
                  <a:moveTo>
                    <a:pt x="2134228" y="0"/>
                  </a:moveTo>
                  <a:lnTo>
                    <a:pt x="4267828" y="0"/>
                  </a:lnTo>
                  <a:lnTo>
                    <a:pt x="4267828" y="2133600"/>
                  </a:lnTo>
                  <a:lnTo>
                    <a:pt x="2134228" y="2133600"/>
                  </a:lnTo>
                  <a:close/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263"/>
              <a:endParaRPr lang="en-US">
                <a:solidFill>
                  <a:srgbClr val="FEFFFF"/>
                </a:solidFill>
                <a:latin typeface="Calibri" panose="020F050202020403020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9987" y="4193536"/>
              <a:ext cx="4122182" cy="14468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传统的角色行走控制多依赖于键盘或手柄的方向键，而我们的项目通过</a:t>
              </a:r>
              <a:r>
                <a:rPr lang="zh-CN" altLang="en-US" sz="1400" b="0" i="0" dirty="0">
                  <a:solidFill>
                    <a:srgbClr val="FFFF00"/>
                  </a:solidFill>
                  <a:effectLst/>
                  <a:latin typeface="-apple-system"/>
                </a:rPr>
                <a:t>识别和跟踪玩家脖子上下左右移动的姿势，将其映射到游戏中的角色行走操作上。</a:t>
              </a:r>
              <a:endParaRPr lang="en-US" altLang="zh-CN" sz="1400" b="0" i="0" dirty="0">
                <a:solidFill>
                  <a:srgbClr val="FFFF00"/>
                </a:solidFill>
                <a:effectLst/>
                <a:latin typeface="-apple-system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rgbClr val="FFFF00"/>
                </a:solidFill>
                <a:latin typeface="-apple-system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这种控制方式不仅更加自然和直观，还允许玩家在保持身体舒适姿势的同时，通过简单的头部动作来控制角色的移动，从而提高了游戏的可玩性和舒适度。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2" name="任意多边形 2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538896" y="333453"/>
            <a:ext cx="815479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创新点和特色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基于脖子姿势的角色行走控制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1C2D0-F78B-2CFB-0ED2-FC0AA375B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86" y="1837967"/>
            <a:ext cx="6370010" cy="42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 rot="1800000">
            <a:off x="2328786" y="334493"/>
            <a:ext cx="10433128" cy="8964272"/>
          </a:xfrm>
          <a:custGeom>
            <a:avLst/>
            <a:gdLst>
              <a:gd name="connsiteX0" fmla="*/ 6983471 w 10313732"/>
              <a:gd name="connsiteY0" fmla="*/ 0 h 8471441"/>
              <a:gd name="connsiteX1" fmla="*/ 8110795 w 10313732"/>
              <a:gd name="connsiteY1" fmla="*/ 1855 h 8471441"/>
              <a:gd name="connsiteX2" fmla="*/ 10313732 w 10313732"/>
              <a:gd name="connsiteY2" fmla="*/ 3817454 h 8471441"/>
              <a:gd name="connsiteX3" fmla="*/ 2252789 w 10313732"/>
              <a:gd name="connsiteY3" fmla="*/ 8471441 h 8471441"/>
              <a:gd name="connsiteX4" fmla="*/ 0 w 10313732"/>
              <a:gd name="connsiteY4" fmla="*/ 8471441 h 8471441"/>
              <a:gd name="connsiteX0" fmla="*/ 7019107 w 10313732"/>
              <a:gd name="connsiteY0" fmla="*/ 0 h 8861685"/>
              <a:gd name="connsiteX1" fmla="*/ 8110795 w 10313732"/>
              <a:gd name="connsiteY1" fmla="*/ 392099 h 8861685"/>
              <a:gd name="connsiteX2" fmla="*/ 10313732 w 10313732"/>
              <a:gd name="connsiteY2" fmla="*/ 4207698 h 8861685"/>
              <a:gd name="connsiteX3" fmla="*/ 2252789 w 10313732"/>
              <a:gd name="connsiteY3" fmla="*/ 8861685 h 8861685"/>
              <a:gd name="connsiteX4" fmla="*/ 0 w 10313732"/>
              <a:gd name="connsiteY4" fmla="*/ 8861685 h 8861685"/>
              <a:gd name="connsiteX5" fmla="*/ 7019107 w 10313732"/>
              <a:gd name="connsiteY5" fmla="*/ 0 h 8861685"/>
              <a:gd name="connsiteX0" fmla="*/ 7019107 w 10313732"/>
              <a:gd name="connsiteY0" fmla="*/ 0 h 8861685"/>
              <a:gd name="connsiteX1" fmla="*/ 7950723 w 10313732"/>
              <a:gd name="connsiteY1" fmla="*/ 114847 h 8861685"/>
              <a:gd name="connsiteX2" fmla="*/ 10313732 w 10313732"/>
              <a:gd name="connsiteY2" fmla="*/ 4207698 h 8861685"/>
              <a:gd name="connsiteX3" fmla="*/ 2252789 w 10313732"/>
              <a:gd name="connsiteY3" fmla="*/ 8861685 h 8861685"/>
              <a:gd name="connsiteX4" fmla="*/ 0 w 10313732"/>
              <a:gd name="connsiteY4" fmla="*/ 8861685 h 8861685"/>
              <a:gd name="connsiteX5" fmla="*/ 7019107 w 10313732"/>
              <a:gd name="connsiteY5" fmla="*/ 0 h 886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13732" h="8861685">
                <a:moveTo>
                  <a:pt x="7019107" y="0"/>
                </a:moveTo>
                <a:lnTo>
                  <a:pt x="7950723" y="114847"/>
                </a:lnTo>
                <a:lnTo>
                  <a:pt x="10313732" y="4207698"/>
                </a:lnTo>
                <a:lnTo>
                  <a:pt x="2252789" y="8861685"/>
                </a:lnTo>
                <a:lnTo>
                  <a:pt x="0" y="8861685"/>
                </a:lnTo>
                <a:cubicBezTo>
                  <a:pt x="2327824" y="6037871"/>
                  <a:pt x="4691283" y="2823814"/>
                  <a:pt x="7019107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75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67557" y="1837967"/>
            <a:ext cx="4267828" cy="2138586"/>
            <a:chOff x="767557" y="1837967"/>
            <a:chExt cx="4267828" cy="2138586"/>
          </a:xfrm>
        </p:grpSpPr>
        <p:sp>
          <p:nvSpPr>
            <p:cNvPr id="18" name="任意多边形 17"/>
            <p:cNvSpPr/>
            <p:nvPr/>
          </p:nvSpPr>
          <p:spPr>
            <a:xfrm>
              <a:off x="767557" y="1837967"/>
              <a:ext cx="4267828" cy="2138586"/>
            </a:xfrm>
            <a:custGeom>
              <a:avLst/>
              <a:gdLst>
                <a:gd name="connsiteX0" fmla="*/ 0 w 4267828"/>
                <a:gd name="connsiteY0" fmla="*/ 4986 h 2138586"/>
                <a:gd name="connsiteX1" fmla="*/ 2133600 w 4267828"/>
                <a:gd name="connsiteY1" fmla="*/ 4986 h 2138586"/>
                <a:gd name="connsiteX2" fmla="*/ 2133600 w 4267828"/>
                <a:gd name="connsiteY2" fmla="*/ 2138586 h 2138586"/>
                <a:gd name="connsiteX3" fmla="*/ 0 w 4267828"/>
                <a:gd name="connsiteY3" fmla="*/ 2138586 h 2138586"/>
                <a:gd name="connsiteX4" fmla="*/ 2134228 w 4267828"/>
                <a:gd name="connsiteY4" fmla="*/ 0 h 2138586"/>
                <a:gd name="connsiteX5" fmla="*/ 4267828 w 4267828"/>
                <a:gd name="connsiteY5" fmla="*/ 0 h 2138586"/>
                <a:gd name="connsiteX6" fmla="*/ 4267828 w 4267828"/>
                <a:gd name="connsiteY6" fmla="*/ 2133600 h 2138586"/>
                <a:gd name="connsiteX7" fmla="*/ 2134228 w 4267828"/>
                <a:gd name="connsiteY7" fmla="*/ 2133600 h 2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828" h="2138586">
                  <a:moveTo>
                    <a:pt x="0" y="4986"/>
                  </a:moveTo>
                  <a:lnTo>
                    <a:pt x="2133600" y="4986"/>
                  </a:lnTo>
                  <a:lnTo>
                    <a:pt x="2133600" y="2138586"/>
                  </a:lnTo>
                  <a:lnTo>
                    <a:pt x="0" y="2138586"/>
                  </a:lnTo>
                  <a:close/>
                  <a:moveTo>
                    <a:pt x="2134228" y="0"/>
                  </a:moveTo>
                  <a:lnTo>
                    <a:pt x="4267828" y="0"/>
                  </a:lnTo>
                  <a:lnTo>
                    <a:pt x="4267828" y="2133600"/>
                  </a:lnTo>
                  <a:lnTo>
                    <a:pt x="2134228" y="2133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263"/>
              <a:endParaRPr lang="en-US">
                <a:solidFill>
                  <a:srgbClr val="FEFFFF"/>
                </a:solidFill>
                <a:latin typeface="Calibri" panose="020F0502020204030204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13203" y="2246416"/>
              <a:ext cx="2948286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2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、结合颈椎练习与游戏娱乐</a:t>
              </a:r>
            </a:p>
          </p:txBody>
        </p:sp>
        <p:sp>
          <p:nvSpPr>
            <p:cNvPr id="14" name="椭圆 1"/>
            <p:cNvSpPr/>
            <p:nvPr/>
          </p:nvSpPr>
          <p:spPr>
            <a:xfrm>
              <a:off x="3988086" y="2139519"/>
              <a:ext cx="684488" cy="631081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557" y="2939294"/>
            <a:ext cx="4267828" cy="3153174"/>
            <a:chOff x="767557" y="3958867"/>
            <a:chExt cx="4267828" cy="2133600"/>
          </a:xfrm>
        </p:grpSpPr>
        <p:sp>
          <p:nvSpPr>
            <p:cNvPr id="17" name="任意多边形 16"/>
            <p:cNvSpPr/>
            <p:nvPr/>
          </p:nvSpPr>
          <p:spPr>
            <a:xfrm>
              <a:off x="767557" y="3958867"/>
              <a:ext cx="4267828" cy="2133600"/>
            </a:xfrm>
            <a:custGeom>
              <a:avLst/>
              <a:gdLst>
                <a:gd name="connsiteX0" fmla="*/ 2134228 w 4267828"/>
                <a:gd name="connsiteY0" fmla="*/ 0 h 2133600"/>
                <a:gd name="connsiteX1" fmla="*/ 4267828 w 4267828"/>
                <a:gd name="connsiteY1" fmla="*/ 0 h 2133600"/>
                <a:gd name="connsiteX2" fmla="*/ 4267828 w 4267828"/>
                <a:gd name="connsiteY2" fmla="*/ 2133600 h 2133600"/>
                <a:gd name="connsiteX3" fmla="*/ 2134228 w 4267828"/>
                <a:gd name="connsiteY3" fmla="*/ 2133600 h 2133600"/>
                <a:gd name="connsiteX4" fmla="*/ 0 w 4267828"/>
                <a:gd name="connsiteY4" fmla="*/ 0 h 2133600"/>
                <a:gd name="connsiteX5" fmla="*/ 2133600 w 4267828"/>
                <a:gd name="connsiteY5" fmla="*/ 0 h 2133600"/>
                <a:gd name="connsiteX6" fmla="*/ 2133600 w 4267828"/>
                <a:gd name="connsiteY6" fmla="*/ 2133600 h 2133600"/>
                <a:gd name="connsiteX7" fmla="*/ 0 w 4267828"/>
                <a:gd name="connsiteY7" fmla="*/ 213360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828" h="2133600">
                  <a:moveTo>
                    <a:pt x="2134228" y="0"/>
                  </a:moveTo>
                  <a:lnTo>
                    <a:pt x="4267828" y="0"/>
                  </a:lnTo>
                  <a:lnTo>
                    <a:pt x="4267828" y="2133600"/>
                  </a:lnTo>
                  <a:lnTo>
                    <a:pt x="2134228" y="2133600"/>
                  </a:lnTo>
                  <a:close/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263"/>
              <a:endParaRPr lang="en-US">
                <a:solidFill>
                  <a:srgbClr val="FEFFFF"/>
                </a:solidFill>
                <a:latin typeface="Calibri" panose="020F050202020403020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9987" y="4193536"/>
              <a:ext cx="4122182" cy="17967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现代生活中，人们长时间低头看手机或电脑，导致颈椎问题日益严重。为了解决这个问题，我们的项目</a:t>
              </a:r>
              <a:r>
                <a:rPr lang="zh-CN" altLang="en-US" sz="1400" b="0" i="0" dirty="0">
                  <a:solidFill>
                    <a:srgbClr val="FFFF00"/>
                  </a:solidFill>
                  <a:effectLst/>
                  <a:latin typeface="-apple-system"/>
                </a:rPr>
                <a:t>将颈椎练习融入游戏中，使玩家在享受游戏乐趣的同时，也能进行颈椎锻炼</a:t>
              </a: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。</a:t>
              </a:r>
              <a:endParaRPr lang="en-US" altLang="zh-CN" sz="1400" b="0" i="0" dirty="0">
                <a:solidFill>
                  <a:schemeClr val="bg1"/>
                </a:solidFill>
                <a:effectLst/>
                <a:latin typeface="-apple-system"/>
              </a:endParaRPr>
            </a:p>
            <a:p>
              <a:pPr>
                <a:lnSpc>
                  <a:spcPct val="120000"/>
                </a:lnSpc>
              </a:pPr>
              <a:endParaRPr lang="en-US" altLang="zh-CN" sz="1400" b="0" i="0" dirty="0">
                <a:solidFill>
                  <a:schemeClr val="bg1"/>
                </a:solidFill>
                <a:effectLst/>
                <a:latin typeface="-apple-system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通过设计一系列基于脖子姿势的游戏任务和挑战，我们鼓励玩家在游戏中主动进行颈椎运动，从而改善颈椎健康。这种创新的游戏设计不仅具有娱乐性，还具有健康促进的功能，为玩家提供了一种全新的健康游戏方式。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2" name="任意多边形 2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538897" y="326680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创新点和特色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结合颈椎练习与游戏娱乐</a:t>
            </a: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DB0F9BFE-6322-549A-9742-6DC45664A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386" y="1837967"/>
            <a:ext cx="6243411" cy="425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2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 rot="1800000">
            <a:off x="2328786" y="334493"/>
            <a:ext cx="10433128" cy="8964272"/>
          </a:xfrm>
          <a:custGeom>
            <a:avLst/>
            <a:gdLst>
              <a:gd name="connsiteX0" fmla="*/ 6983471 w 10313732"/>
              <a:gd name="connsiteY0" fmla="*/ 0 h 8471441"/>
              <a:gd name="connsiteX1" fmla="*/ 8110795 w 10313732"/>
              <a:gd name="connsiteY1" fmla="*/ 1855 h 8471441"/>
              <a:gd name="connsiteX2" fmla="*/ 10313732 w 10313732"/>
              <a:gd name="connsiteY2" fmla="*/ 3817454 h 8471441"/>
              <a:gd name="connsiteX3" fmla="*/ 2252789 w 10313732"/>
              <a:gd name="connsiteY3" fmla="*/ 8471441 h 8471441"/>
              <a:gd name="connsiteX4" fmla="*/ 0 w 10313732"/>
              <a:gd name="connsiteY4" fmla="*/ 8471441 h 8471441"/>
              <a:gd name="connsiteX0" fmla="*/ 7019107 w 10313732"/>
              <a:gd name="connsiteY0" fmla="*/ 0 h 8861685"/>
              <a:gd name="connsiteX1" fmla="*/ 8110795 w 10313732"/>
              <a:gd name="connsiteY1" fmla="*/ 392099 h 8861685"/>
              <a:gd name="connsiteX2" fmla="*/ 10313732 w 10313732"/>
              <a:gd name="connsiteY2" fmla="*/ 4207698 h 8861685"/>
              <a:gd name="connsiteX3" fmla="*/ 2252789 w 10313732"/>
              <a:gd name="connsiteY3" fmla="*/ 8861685 h 8861685"/>
              <a:gd name="connsiteX4" fmla="*/ 0 w 10313732"/>
              <a:gd name="connsiteY4" fmla="*/ 8861685 h 8861685"/>
              <a:gd name="connsiteX5" fmla="*/ 7019107 w 10313732"/>
              <a:gd name="connsiteY5" fmla="*/ 0 h 8861685"/>
              <a:gd name="connsiteX0" fmla="*/ 7019107 w 10313732"/>
              <a:gd name="connsiteY0" fmla="*/ 0 h 8861685"/>
              <a:gd name="connsiteX1" fmla="*/ 7950723 w 10313732"/>
              <a:gd name="connsiteY1" fmla="*/ 114847 h 8861685"/>
              <a:gd name="connsiteX2" fmla="*/ 10313732 w 10313732"/>
              <a:gd name="connsiteY2" fmla="*/ 4207698 h 8861685"/>
              <a:gd name="connsiteX3" fmla="*/ 2252789 w 10313732"/>
              <a:gd name="connsiteY3" fmla="*/ 8861685 h 8861685"/>
              <a:gd name="connsiteX4" fmla="*/ 0 w 10313732"/>
              <a:gd name="connsiteY4" fmla="*/ 8861685 h 8861685"/>
              <a:gd name="connsiteX5" fmla="*/ 7019107 w 10313732"/>
              <a:gd name="connsiteY5" fmla="*/ 0 h 886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13732" h="8861685">
                <a:moveTo>
                  <a:pt x="7019107" y="0"/>
                </a:moveTo>
                <a:lnTo>
                  <a:pt x="7950723" y="114847"/>
                </a:lnTo>
                <a:lnTo>
                  <a:pt x="10313732" y="4207698"/>
                </a:lnTo>
                <a:lnTo>
                  <a:pt x="2252789" y="8861685"/>
                </a:lnTo>
                <a:lnTo>
                  <a:pt x="0" y="8861685"/>
                </a:lnTo>
                <a:cubicBezTo>
                  <a:pt x="2327824" y="6037871"/>
                  <a:pt x="4691283" y="2823814"/>
                  <a:pt x="7019107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75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26543" y="1837967"/>
            <a:ext cx="4267828" cy="2138586"/>
            <a:chOff x="767557" y="1837967"/>
            <a:chExt cx="4267828" cy="2138586"/>
          </a:xfrm>
        </p:grpSpPr>
        <p:sp>
          <p:nvSpPr>
            <p:cNvPr id="18" name="任意多边形 17"/>
            <p:cNvSpPr/>
            <p:nvPr/>
          </p:nvSpPr>
          <p:spPr>
            <a:xfrm>
              <a:off x="767557" y="1837967"/>
              <a:ext cx="4267828" cy="2138586"/>
            </a:xfrm>
            <a:custGeom>
              <a:avLst/>
              <a:gdLst>
                <a:gd name="connsiteX0" fmla="*/ 0 w 4267828"/>
                <a:gd name="connsiteY0" fmla="*/ 4986 h 2138586"/>
                <a:gd name="connsiteX1" fmla="*/ 2133600 w 4267828"/>
                <a:gd name="connsiteY1" fmla="*/ 4986 h 2138586"/>
                <a:gd name="connsiteX2" fmla="*/ 2133600 w 4267828"/>
                <a:gd name="connsiteY2" fmla="*/ 2138586 h 2138586"/>
                <a:gd name="connsiteX3" fmla="*/ 0 w 4267828"/>
                <a:gd name="connsiteY3" fmla="*/ 2138586 h 2138586"/>
                <a:gd name="connsiteX4" fmla="*/ 2134228 w 4267828"/>
                <a:gd name="connsiteY4" fmla="*/ 0 h 2138586"/>
                <a:gd name="connsiteX5" fmla="*/ 4267828 w 4267828"/>
                <a:gd name="connsiteY5" fmla="*/ 0 h 2138586"/>
                <a:gd name="connsiteX6" fmla="*/ 4267828 w 4267828"/>
                <a:gd name="connsiteY6" fmla="*/ 2133600 h 2138586"/>
                <a:gd name="connsiteX7" fmla="*/ 2134228 w 4267828"/>
                <a:gd name="connsiteY7" fmla="*/ 2133600 h 2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828" h="2138586">
                  <a:moveTo>
                    <a:pt x="0" y="4986"/>
                  </a:moveTo>
                  <a:lnTo>
                    <a:pt x="2133600" y="4986"/>
                  </a:lnTo>
                  <a:lnTo>
                    <a:pt x="2133600" y="2138586"/>
                  </a:lnTo>
                  <a:lnTo>
                    <a:pt x="0" y="2138586"/>
                  </a:lnTo>
                  <a:close/>
                  <a:moveTo>
                    <a:pt x="2134228" y="0"/>
                  </a:moveTo>
                  <a:lnTo>
                    <a:pt x="4267828" y="0"/>
                  </a:lnTo>
                  <a:lnTo>
                    <a:pt x="4267828" y="2133600"/>
                  </a:lnTo>
                  <a:lnTo>
                    <a:pt x="2134228" y="2133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263"/>
              <a:endParaRPr lang="en-US">
                <a:solidFill>
                  <a:srgbClr val="FEFFFF"/>
                </a:solidFill>
                <a:latin typeface="Calibri" panose="020F0502020204030204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13203" y="2246416"/>
              <a:ext cx="3272572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3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、以星之卡比为主题的游戏风格</a:t>
              </a:r>
            </a:p>
          </p:txBody>
        </p:sp>
        <p:sp>
          <p:nvSpPr>
            <p:cNvPr id="14" name="椭圆 1"/>
            <p:cNvSpPr/>
            <p:nvPr/>
          </p:nvSpPr>
          <p:spPr>
            <a:xfrm>
              <a:off x="3988086" y="2139519"/>
              <a:ext cx="684488" cy="631081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26543" y="2939294"/>
            <a:ext cx="4267828" cy="3153174"/>
            <a:chOff x="767557" y="3958867"/>
            <a:chExt cx="4267828" cy="2133600"/>
          </a:xfrm>
        </p:grpSpPr>
        <p:sp>
          <p:nvSpPr>
            <p:cNvPr id="17" name="任意多边形 16"/>
            <p:cNvSpPr/>
            <p:nvPr/>
          </p:nvSpPr>
          <p:spPr>
            <a:xfrm>
              <a:off x="767557" y="3958867"/>
              <a:ext cx="4267828" cy="2133600"/>
            </a:xfrm>
            <a:custGeom>
              <a:avLst/>
              <a:gdLst>
                <a:gd name="connsiteX0" fmla="*/ 2134228 w 4267828"/>
                <a:gd name="connsiteY0" fmla="*/ 0 h 2133600"/>
                <a:gd name="connsiteX1" fmla="*/ 4267828 w 4267828"/>
                <a:gd name="connsiteY1" fmla="*/ 0 h 2133600"/>
                <a:gd name="connsiteX2" fmla="*/ 4267828 w 4267828"/>
                <a:gd name="connsiteY2" fmla="*/ 2133600 h 2133600"/>
                <a:gd name="connsiteX3" fmla="*/ 2134228 w 4267828"/>
                <a:gd name="connsiteY3" fmla="*/ 2133600 h 2133600"/>
                <a:gd name="connsiteX4" fmla="*/ 0 w 4267828"/>
                <a:gd name="connsiteY4" fmla="*/ 0 h 2133600"/>
                <a:gd name="connsiteX5" fmla="*/ 2133600 w 4267828"/>
                <a:gd name="connsiteY5" fmla="*/ 0 h 2133600"/>
                <a:gd name="connsiteX6" fmla="*/ 2133600 w 4267828"/>
                <a:gd name="connsiteY6" fmla="*/ 2133600 h 2133600"/>
                <a:gd name="connsiteX7" fmla="*/ 0 w 4267828"/>
                <a:gd name="connsiteY7" fmla="*/ 213360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828" h="2133600">
                  <a:moveTo>
                    <a:pt x="2134228" y="0"/>
                  </a:moveTo>
                  <a:lnTo>
                    <a:pt x="4267828" y="0"/>
                  </a:lnTo>
                  <a:lnTo>
                    <a:pt x="4267828" y="2133600"/>
                  </a:lnTo>
                  <a:lnTo>
                    <a:pt x="2134228" y="2133600"/>
                  </a:lnTo>
                  <a:close/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263"/>
              <a:endParaRPr lang="en-US">
                <a:solidFill>
                  <a:srgbClr val="FEFFFF"/>
                </a:solidFill>
                <a:latin typeface="Calibri" panose="020F050202020403020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9987" y="4193536"/>
              <a:ext cx="4122182" cy="10997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游戏以</a:t>
              </a:r>
              <a:r>
                <a:rPr lang="zh-CN" altLang="en-US" sz="1400" b="0" i="0" dirty="0">
                  <a:solidFill>
                    <a:srgbClr val="FFFF00"/>
                  </a:solidFill>
                  <a:effectLst/>
                  <a:latin typeface="-apple-system"/>
                </a:rPr>
                <a:t>星之卡比为主题</a:t>
              </a: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，增加了游戏的趣味性。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星之卡比的可爱形象能使用户在游戏过程中保持愉悦心情。</a:t>
              </a:r>
              <a:endParaRPr lang="en-US" altLang="zh-CN" sz="1400" b="0" i="0" dirty="0">
                <a:solidFill>
                  <a:schemeClr val="bg1"/>
                </a:solidFill>
                <a:effectLst/>
                <a:latin typeface="-apple-system"/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bg1"/>
                </a:solidFill>
                <a:latin typeface="-apple-system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软件支持</a:t>
              </a:r>
              <a:r>
                <a:rPr lang="zh-CN" altLang="en-US" sz="1400" b="0" i="0" dirty="0">
                  <a:solidFill>
                    <a:srgbClr val="FFFF00"/>
                  </a:solidFill>
                  <a:effectLst/>
                  <a:latin typeface="-apple-system"/>
                </a:rPr>
                <a:t>多人互动游戏。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增强了社交互动，丰富了用户体验。</a:t>
              </a:r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2" name="任意多边形 2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538897" y="326680"/>
            <a:ext cx="815479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创新点和特色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以星之卡比为主题的游戏风格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B21067-321C-F38B-0721-EDEE3DDA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344" y="1818710"/>
            <a:ext cx="2806070" cy="17606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484284-5C22-4E32-3315-188A9FC1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372" y="3579353"/>
            <a:ext cx="5395548" cy="25131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CE17BA-AFEE-2928-D419-53BC080F5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414" y="1818711"/>
            <a:ext cx="2614505" cy="17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0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1176338" y="1066800"/>
            <a:ext cx="1223962" cy="1076325"/>
          </a:xfrm>
          <a:custGeom>
            <a:avLst/>
            <a:gdLst>
              <a:gd name="connsiteX0" fmla="*/ 547687 w 1223962"/>
              <a:gd name="connsiteY0" fmla="*/ 0 h 1076325"/>
              <a:gd name="connsiteX1" fmla="*/ 1223962 w 1223962"/>
              <a:gd name="connsiteY1" fmla="*/ 671513 h 1076325"/>
              <a:gd name="connsiteX2" fmla="*/ 557212 w 1223962"/>
              <a:gd name="connsiteY2" fmla="*/ 1076325 h 1076325"/>
              <a:gd name="connsiteX3" fmla="*/ 0 w 1223962"/>
              <a:gd name="connsiteY3" fmla="*/ 509588 h 1076325"/>
              <a:gd name="connsiteX4" fmla="*/ 547687 w 1223962"/>
              <a:gd name="connsiteY4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962" h="1076325">
                <a:moveTo>
                  <a:pt x="547687" y="0"/>
                </a:moveTo>
                <a:lnTo>
                  <a:pt x="1223962" y="671513"/>
                </a:lnTo>
                <a:lnTo>
                  <a:pt x="557212" y="1076325"/>
                </a:lnTo>
                <a:lnTo>
                  <a:pt x="0" y="509588"/>
                </a:lnTo>
                <a:lnTo>
                  <a:pt x="547687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2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1356360" y="2804160"/>
            <a:ext cx="5151120" cy="4099560"/>
          </a:xfrm>
          <a:custGeom>
            <a:avLst/>
            <a:gdLst>
              <a:gd name="connsiteX0" fmla="*/ 2918460 w 5151120"/>
              <a:gd name="connsiteY0" fmla="*/ 0 h 3459480"/>
              <a:gd name="connsiteX1" fmla="*/ 4930140 w 5151120"/>
              <a:gd name="connsiteY1" fmla="*/ 2026920 h 3459480"/>
              <a:gd name="connsiteX2" fmla="*/ 5151120 w 5151120"/>
              <a:gd name="connsiteY2" fmla="*/ 3436620 h 3459480"/>
              <a:gd name="connsiteX3" fmla="*/ 2476500 w 5151120"/>
              <a:gd name="connsiteY3" fmla="*/ 3459480 h 3459480"/>
              <a:gd name="connsiteX4" fmla="*/ 579120 w 5151120"/>
              <a:gd name="connsiteY4" fmla="*/ 3375660 h 3459480"/>
              <a:gd name="connsiteX5" fmla="*/ 0 w 5151120"/>
              <a:gd name="connsiteY5" fmla="*/ 2796540 h 3459480"/>
              <a:gd name="connsiteX6" fmla="*/ 2918460 w 5151120"/>
              <a:gd name="connsiteY6" fmla="*/ 0 h 345948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476500 w 5151120"/>
              <a:gd name="connsiteY3" fmla="*/ 34594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781300 w 5151120"/>
              <a:gd name="connsiteY3" fmla="*/ 40563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1120" h="4099560">
                <a:moveTo>
                  <a:pt x="2918460" y="0"/>
                </a:moveTo>
                <a:lnTo>
                  <a:pt x="4930140" y="2026920"/>
                </a:lnTo>
                <a:lnTo>
                  <a:pt x="5151120" y="3436620"/>
                </a:lnTo>
                <a:lnTo>
                  <a:pt x="2781300" y="4056380"/>
                </a:lnTo>
                <a:lnTo>
                  <a:pt x="1303020" y="4099560"/>
                </a:lnTo>
                <a:lnTo>
                  <a:pt x="0" y="2796540"/>
                </a:lnTo>
                <a:lnTo>
                  <a:pt x="291846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995863" y="5081588"/>
            <a:ext cx="1362075" cy="1395412"/>
          </a:xfrm>
          <a:custGeom>
            <a:avLst/>
            <a:gdLst>
              <a:gd name="connsiteX0" fmla="*/ 1362075 w 1362075"/>
              <a:gd name="connsiteY0" fmla="*/ 676275 h 1395412"/>
              <a:gd name="connsiteX1" fmla="*/ 685800 w 1362075"/>
              <a:gd name="connsiteY1" fmla="*/ 1395412 h 1395412"/>
              <a:gd name="connsiteX2" fmla="*/ 0 w 1362075"/>
              <a:gd name="connsiteY2" fmla="*/ 695325 h 1395412"/>
              <a:gd name="connsiteX3" fmla="*/ 690562 w 1362075"/>
              <a:gd name="connsiteY3" fmla="*/ 0 h 1395412"/>
              <a:gd name="connsiteX4" fmla="*/ 1362075 w 1362075"/>
              <a:gd name="connsiteY4" fmla="*/ 676275 h 139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1395412">
                <a:moveTo>
                  <a:pt x="1362075" y="676275"/>
                </a:moveTo>
                <a:lnTo>
                  <a:pt x="685800" y="1395412"/>
                </a:lnTo>
                <a:lnTo>
                  <a:pt x="0" y="695325"/>
                </a:lnTo>
                <a:lnTo>
                  <a:pt x="690562" y="0"/>
                </a:lnTo>
                <a:lnTo>
                  <a:pt x="1362075" y="676275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6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2" name="任意多边形 11"/>
          <p:cNvSpPr/>
          <p:nvPr/>
        </p:nvSpPr>
        <p:spPr>
          <a:xfrm rot="12778739">
            <a:off x="561932" y="1925053"/>
            <a:ext cx="4363325" cy="422441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10002226" flipH="1">
            <a:off x="4809485" y="5021655"/>
            <a:ext cx="994095" cy="978195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2270262" flipH="1">
            <a:off x="996092" y="900621"/>
            <a:ext cx="763257" cy="751049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577454" flipH="1">
            <a:off x="11038552" y="5690757"/>
            <a:ext cx="833931" cy="8205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9799771" flipH="1">
            <a:off x="5091085" y="-1449151"/>
            <a:ext cx="9171742" cy="9025046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14944" y="6370319"/>
            <a:ext cx="259769" cy="141605"/>
            <a:chOff x="3162619" y="-787400"/>
            <a:chExt cx="367981" cy="203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62619" y="-7874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162619" y="-6858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62619" y="-5842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1197462" y="3402700"/>
            <a:ext cx="351286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  <a:cs typeface="经典综艺体简" panose="02010609000101010101" pitchFamily="49" charset="-122"/>
              </a:rPr>
              <a:t>感谢您的观看！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68414" y="4335138"/>
            <a:ext cx="1197870" cy="291493"/>
            <a:chOff x="5305424" y="5593636"/>
            <a:chExt cx="1581152" cy="384761"/>
          </a:xfrm>
        </p:grpSpPr>
        <p:sp>
          <p:nvSpPr>
            <p:cNvPr id="36" name="圆角矩形 35"/>
            <p:cNvSpPr/>
            <p:nvPr/>
          </p:nvSpPr>
          <p:spPr>
            <a:xfrm>
              <a:off x="5305424" y="5593636"/>
              <a:ext cx="1581152" cy="38476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305424" y="5627408"/>
              <a:ext cx="1581152" cy="3250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00" dirty="0">
                  <a:solidFill>
                    <a:schemeClr val="accent1"/>
                  </a:solidFill>
                  <a:latin typeface="+mn-ea"/>
                  <a:cs typeface="经典综艺体简" panose="02010609000101010101" pitchFamily="49" charset="-122"/>
                </a:rPr>
                <a:t>第七小组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197462" y="2437276"/>
            <a:ext cx="351286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 err="1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starNeck</a:t>
            </a:r>
            <a:endParaRPr lang="zh-CN" altLang="en-US" sz="6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5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1" grpId="0" animBg="1"/>
      <p:bldP spid="12" grpId="0" animBg="1"/>
      <p:bldP spid="13" grpId="0" animBg="1"/>
      <p:bldP spid="14" grpId="0" animBg="1"/>
      <p:bldP spid="6" grpId="0" animBg="1"/>
      <p:bldP spid="33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5321300" y="1384300"/>
            <a:ext cx="4610100" cy="4483100"/>
          </a:xfrm>
          <a:custGeom>
            <a:avLst/>
            <a:gdLst>
              <a:gd name="connsiteX0" fmla="*/ 4610100 w 4610100"/>
              <a:gd name="connsiteY0" fmla="*/ 2349500 h 4483100"/>
              <a:gd name="connsiteX1" fmla="*/ 2082800 w 4610100"/>
              <a:gd name="connsiteY1" fmla="*/ 4483100 h 4483100"/>
              <a:gd name="connsiteX2" fmla="*/ 0 w 4610100"/>
              <a:gd name="connsiteY2" fmla="*/ 2336800 h 4483100"/>
              <a:gd name="connsiteX3" fmla="*/ 2260600 w 4610100"/>
              <a:gd name="connsiteY3" fmla="*/ 0 h 4483100"/>
              <a:gd name="connsiteX4" fmla="*/ 4610100 w 4610100"/>
              <a:gd name="connsiteY4" fmla="*/ 234950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483100">
                <a:moveTo>
                  <a:pt x="4610100" y="2349500"/>
                </a:moveTo>
                <a:lnTo>
                  <a:pt x="2082800" y="4483100"/>
                </a:lnTo>
                <a:lnTo>
                  <a:pt x="0" y="2336800"/>
                </a:lnTo>
                <a:lnTo>
                  <a:pt x="2260600" y="0"/>
                </a:lnTo>
                <a:lnTo>
                  <a:pt x="4610100" y="23495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57700" y="913829"/>
            <a:ext cx="3276600" cy="3224192"/>
            <a:chOff x="4521200" y="1268413"/>
            <a:chExt cx="3149600" cy="3099224"/>
          </a:xfrm>
        </p:grpSpPr>
        <p:sp>
          <p:nvSpPr>
            <p:cNvPr id="2" name="任意多边形 1"/>
            <p:cNvSpPr/>
            <p:nvPr/>
          </p:nvSpPr>
          <p:spPr>
            <a:xfrm rot="10800000" flipH="1">
              <a:off x="4521200" y="1268413"/>
              <a:ext cx="3149600" cy="309922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H="1">
              <a:off x="5511800" y="2886288"/>
              <a:ext cx="1168400" cy="1149712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4342" r="-23838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10892" y="4519664"/>
            <a:ext cx="357020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一、选题动机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39570" y="1457003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01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459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51336" y="1304479"/>
            <a:ext cx="2422746" cy="1793209"/>
            <a:chOff x="7523108" y="3331677"/>
            <a:chExt cx="2422746" cy="1793209"/>
          </a:xfrm>
        </p:grpSpPr>
        <p:sp>
          <p:nvSpPr>
            <p:cNvPr id="21" name="矩形 20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、颈椎问题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社会问题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23108" y="3641467"/>
              <a:ext cx="2422746" cy="14834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zh-CN" sz="12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近年来，随着人们生活节奏的加快和工作压力的增加，颈椎疾病的发病率呈现出普遍化和年轻化的趋势。这一现象不仅影响了人们的身体健康，还对日常生活和工作产生了深远影响。</a:t>
              </a:r>
            </a:p>
            <a:p>
              <a:pPr algn="ctr">
                <a:lnSpc>
                  <a:spcPct val="114000"/>
                </a:lnSpc>
              </a:pP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716662" y="2685378"/>
            <a:ext cx="2422746" cy="1855791"/>
            <a:chOff x="7523108" y="3331677"/>
            <a:chExt cx="2422746" cy="1855791"/>
          </a:xfrm>
        </p:grpSpPr>
        <p:sp>
          <p:nvSpPr>
            <p:cNvPr id="24" name="矩形 23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、电子产品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23108" y="3641467"/>
              <a:ext cx="2422746" cy="154600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zh-CN" sz="12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长时间低头玩手机、长时间盯着电脑屏幕等行为，无疑增加了颈椎的负担，加速了颈椎疾病的发生。因此，我们可以看到，颈椎疾病的发病率在逐年上升，且越来越多的年轻人也开始出现颈椎问题。</a:t>
              </a:r>
              <a:endParaRPr lang="en-US" altLang="zh-CN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5402" y="4082254"/>
            <a:ext cx="2422746" cy="1302178"/>
            <a:chOff x="7523108" y="3331677"/>
            <a:chExt cx="2422746" cy="1302178"/>
          </a:xfrm>
        </p:grpSpPr>
        <p:sp>
          <p:nvSpPr>
            <p:cNvPr id="27" name="矩形 26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、认知误区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23108" y="3641467"/>
              <a:ext cx="2422746" cy="99238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r>
                <a:rPr lang="zh-CN" altLang="zh-CN" sz="11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例如，有些人认为颈椎疼痛只是小问题，不需要特别关注；有些人则过度依赖按摩、理疗等方法缓解颈椎疼痛，而忽视了根本原因的解决。</a:t>
              </a:r>
            </a:p>
            <a:p>
              <a:pPr algn="ctr">
                <a:lnSpc>
                  <a:spcPct val="114000"/>
                </a:lnSpc>
              </a:pP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5" name="任意多边形 34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6" name="任意多边形 35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538897" y="32668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选题动机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55E4AD-E730-C1E2-773A-3C27A70A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134" y="262639"/>
            <a:ext cx="3752870" cy="4278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386A5B-225D-EED2-7937-4265BDE7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909" y="1909426"/>
            <a:ext cx="4054755" cy="426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5C4188C-49AC-7E7C-BD0D-DD2A7BB3A645}"/>
              </a:ext>
            </a:extLst>
          </p:cNvPr>
          <p:cNvSpPr/>
          <p:nvPr/>
        </p:nvSpPr>
        <p:spPr>
          <a:xfrm>
            <a:off x="775401" y="5647927"/>
            <a:ext cx="6820747" cy="9532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综上所述，颈椎健康问题不容忽视。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适逢这次大作业的契机，我们小组便选取了</a:t>
            </a:r>
            <a:r>
              <a:rPr lang="zh-CN" altLang="en-US" sz="1600" b="1" dirty="0">
                <a:solidFill>
                  <a:srgbClr val="FF0000"/>
                </a:solidFill>
              </a:rPr>
              <a:t>“一款能帮助玩家活动颈椎的小游戏”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为主题，制作了这款游戏</a:t>
            </a:r>
          </a:p>
        </p:txBody>
      </p:sp>
    </p:spTree>
    <p:extLst>
      <p:ext uri="{BB962C8B-B14F-4D97-AF65-F5344CB8AC3E}">
        <p14:creationId xmlns:p14="http://schemas.microsoft.com/office/powerpoint/2010/main" val="22064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5321300" y="1384300"/>
            <a:ext cx="4610100" cy="4483100"/>
          </a:xfrm>
          <a:custGeom>
            <a:avLst/>
            <a:gdLst>
              <a:gd name="connsiteX0" fmla="*/ 4610100 w 4610100"/>
              <a:gd name="connsiteY0" fmla="*/ 2349500 h 4483100"/>
              <a:gd name="connsiteX1" fmla="*/ 2082800 w 4610100"/>
              <a:gd name="connsiteY1" fmla="*/ 4483100 h 4483100"/>
              <a:gd name="connsiteX2" fmla="*/ 0 w 4610100"/>
              <a:gd name="connsiteY2" fmla="*/ 2336800 h 4483100"/>
              <a:gd name="connsiteX3" fmla="*/ 2260600 w 4610100"/>
              <a:gd name="connsiteY3" fmla="*/ 0 h 4483100"/>
              <a:gd name="connsiteX4" fmla="*/ 4610100 w 4610100"/>
              <a:gd name="connsiteY4" fmla="*/ 234950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483100">
                <a:moveTo>
                  <a:pt x="4610100" y="2349500"/>
                </a:moveTo>
                <a:lnTo>
                  <a:pt x="2082800" y="4483100"/>
                </a:lnTo>
                <a:lnTo>
                  <a:pt x="0" y="2336800"/>
                </a:lnTo>
                <a:lnTo>
                  <a:pt x="2260600" y="0"/>
                </a:lnTo>
                <a:lnTo>
                  <a:pt x="4610100" y="23495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57700" y="913829"/>
            <a:ext cx="3276600" cy="3224192"/>
            <a:chOff x="4521200" y="1268413"/>
            <a:chExt cx="3149600" cy="3099224"/>
          </a:xfrm>
        </p:grpSpPr>
        <p:sp>
          <p:nvSpPr>
            <p:cNvPr id="2" name="任意多边形 1"/>
            <p:cNvSpPr/>
            <p:nvPr/>
          </p:nvSpPr>
          <p:spPr>
            <a:xfrm rot="10800000" flipH="1">
              <a:off x="4521200" y="1268413"/>
              <a:ext cx="3149600" cy="309922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H="1">
              <a:off x="5511800" y="2886288"/>
              <a:ext cx="1168400" cy="1149712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4342" r="-23838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10895" y="4519664"/>
            <a:ext cx="357020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二、软件功能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39570" y="1457003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73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055" y="2851699"/>
            <a:ext cx="10046546" cy="2905634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>
            <a:off x="4240090" y="3424419"/>
            <a:ext cx="0" cy="19582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195773" y="3424417"/>
            <a:ext cx="2929596" cy="2065960"/>
            <a:chOff x="7523108" y="3331677"/>
            <a:chExt cx="3157428" cy="872522"/>
          </a:xfrm>
        </p:grpSpPr>
        <p:sp>
          <p:nvSpPr>
            <p:cNvPr id="43" name="矩形 42"/>
            <p:cNvSpPr/>
            <p:nvPr/>
          </p:nvSpPr>
          <p:spPr>
            <a:xfrm>
              <a:off x="7523108" y="3331677"/>
              <a:ext cx="2886886" cy="1530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、选择单人模式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&amp;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双人模式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567350" y="3550650"/>
              <a:ext cx="3113186" cy="6535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玩家点击“开始游戏”后进入“单人游戏</a:t>
              </a:r>
              <a:r>
                <a:rPr lang="en-US" altLang="zh-CN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双人游戏”模式选择界面，点击相应的模式进入不同的模式。</a:t>
              </a:r>
              <a:endPara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软件支持</a:t>
              </a:r>
              <a:r>
                <a:rPr lang="zh-CN" altLang="en-US" sz="1200" dirty="0">
                  <a:solidFill>
                    <a:srgbClr val="FFFF00"/>
                  </a:solidFill>
                  <a:latin typeface="Century Gothic" panose="020B0502020202020204" pitchFamily="34" charset="0"/>
                  <a:ea typeface="+mj-ea"/>
                </a:rPr>
                <a:t>多人互动游戏</a:t>
              </a: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。</a:t>
              </a:r>
            </a:p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增强了社交互动，丰富了用户体验。</a:t>
              </a:r>
            </a:p>
            <a:p>
              <a:pPr>
                <a:lnSpc>
                  <a:spcPct val="114000"/>
                </a:lnSpc>
              </a:pPr>
              <a:endPara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538896" y="326680"/>
            <a:ext cx="638187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软件功能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选择单人模式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&amp;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双人模式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7AEE619-6AFB-D2DA-B979-104BB5490E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04" y="1669868"/>
            <a:ext cx="6549322" cy="47309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C17468-2BA7-0D05-D006-531AA77AA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117" y="1868062"/>
            <a:ext cx="6113755" cy="297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8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055" y="2851699"/>
            <a:ext cx="10046546" cy="2905634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>
            <a:off x="4334916" y="3424417"/>
            <a:ext cx="0" cy="19582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160300" y="3154845"/>
            <a:ext cx="2888548" cy="2491503"/>
            <a:chOff x="7523108" y="3331677"/>
            <a:chExt cx="3113188" cy="1052243"/>
          </a:xfrm>
        </p:grpSpPr>
        <p:sp>
          <p:nvSpPr>
            <p:cNvPr id="43" name="矩形 42"/>
            <p:cNvSpPr/>
            <p:nvPr/>
          </p:nvSpPr>
          <p:spPr>
            <a:xfrm>
              <a:off x="7523108" y="3331677"/>
              <a:ext cx="3040186" cy="1530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2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、通过活动颈椎控制角色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523110" y="3641467"/>
              <a:ext cx="3113186" cy="7424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玩家面部进入摄像机，移动头部向左向右仰头，控制游戏中的角色进行</a:t>
              </a:r>
              <a:r>
                <a:rPr lang="zh-CN" altLang="en-US" sz="1200" dirty="0">
                  <a:solidFill>
                    <a:srgbClr val="FFFF00"/>
                  </a:solidFill>
                  <a:latin typeface="Century Gothic" panose="020B0502020202020204" pitchFamily="34" charset="0"/>
                  <a:ea typeface="+mj-ea"/>
                </a:rPr>
                <a:t>左右移动以及向上跳跃。</a:t>
              </a:r>
              <a:endParaRPr lang="en-US" altLang="zh-CN" sz="1200" dirty="0">
                <a:solidFill>
                  <a:srgbClr val="FFFF00"/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通过识别用户头部移动方向，帮助用户进行颈椎锻炼。提供多种颈椎运动模式，适合不同需求。</a:t>
              </a:r>
            </a:p>
            <a:p>
              <a:pPr>
                <a:lnSpc>
                  <a:spcPct val="114000"/>
                </a:lnSpc>
              </a:pPr>
              <a:endPara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538896" y="326680"/>
            <a:ext cx="610295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软件功能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通过活动颈椎控制角色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B928212-A34B-29C2-1D38-1C3F2A9843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04" y="1669868"/>
            <a:ext cx="6549322" cy="47309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3174A1-404D-DDBD-AA8B-3298834B8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30" b="-5686"/>
          <a:stretch/>
        </p:blipFill>
        <p:spPr>
          <a:xfrm>
            <a:off x="4659583" y="1912224"/>
            <a:ext cx="4349782" cy="29531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8430A7-5A4F-2B2F-2262-A870F689C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423" y="2770563"/>
            <a:ext cx="1817031" cy="149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9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055" y="2851699"/>
            <a:ext cx="10046546" cy="2905634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>
            <a:off x="4334916" y="3424417"/>
            <a:ext cx="0" cy="19582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140508" y="3263062"/>
            <a:ext cx="3040350" cy="2280997"/>
            <a:chOff x="7523108" y="3331677"/>
            <a:chExt cx="3276796" cy="963339"/>
          </a:xfrm>
        </p:grpSpPr>
        <p:sp>
          <p:nvSpPr>
            <p:cNvPr id="43" name="矩形 42"/>
            <p:cNvSpPr/>
            <p:nvPr/>
          </p:nvSpPr>
          <p:spPr>
            <a:xfrm>
              <a:off x="7523108" y="3331677"/>
              <a:ext cx="3276796" cy="1530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3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、感受游戏趣味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人、景、音乐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523110" y="3641467"/>
              <a:ext cx="3113186" cy="6535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rgbClr val="FFFF00"/>
                  </a:solidFill>
                  <a:latin typeface="Century Gothic" panose="020B0502020202020204" pitchFamily="34" charset="0"/>
                  <a:ea typeface="+mj-ea"/>
                </a:rPr>
                <a:t>游戏以星之卡比为主题</a:t>
              </a: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，满是绿色的草坪，活泼的背景音乐，增加了游戏的趣味性。</a:t>
              </a:r>
              <a:endPara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  <a:p>
              <a:pPr>
                <a:lnSpc>
                  <a:spcPct val="114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星之卡比的可爱形象能使用户在游戏过程中保持愉悦心情。</a:t>
              </a:r>
            </a:p>
            <a:p>
              <a:pPr>
                <a:lnSpc>
                  <a:spcPct val="114000"/>
                </a:lnSpc>
              </a:pPr>
              <a:endParaRPr lang="zh-CN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538896" y="326680"/>
            <a:ext cx="709681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软件功能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感受游戏趣味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-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人、景</a:t>
            </a:r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、音乐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0E8CCF-E7A3-33AE-F8C8-5320223E8A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404" y="1669868"/>
            <a:ext cx="6549322" cy="47309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289F9B-CDC2-5AFC-2CD5-B7A2F0C7B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12" y="1867993"/>
            <a:ext cx="6055642" cy="29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5321300" y="1384300"/>
            <a:ext cx="4610100" cy="4483100"/>
          </a:xfrm>
          <a:custGeom>
            <a:avLst/>
            <a:gdLst>
              <a:gd name="connsiteX0" fmla="*/ 4610100 w 4610100"/>
              <a:gd name="connsiteY0" fmla="*/ 2349500 h 4483100"/>
              <a:gd name="connsiteX1" fmla="*/ 2082800 w 4610100"/>
              <a:gd name="connsiteY1" fmla="*/ 4483100 h 4483100"/>
              <a:gd name="connsiteX2" fmla="*/ 0 w 4610100"/>
              <a:gd name="connsiteY2" fmla="*/ 2336800 h 4483100"/>
              <a:gd name="connsiteX3" fmla="*/ 2260600 w 4610100"/>
              <a:gd name="connsiteY3" fmla="*/ 0 h 4483100"/>
              <a:gd name="connsiteX4" fmla="*/ 4610100 w 4610100"/>
              <a:gd name="connsiteY4" fmla="*/ 234950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483100">
                <a:moveTo>
                  <a:pt x="4610100" y="2349500"/>
                </a:moveTo>
                <a:lnTo>
                  <a:pt x="2082800" y="4483100"/>
                </a:lnTo>
                <a:lnTo>
                  <a:pt x="0" y="2336800"/>
                </a:lnTo>
                <a:lnTo>
                  <a:pt x="2260600" y="0"/>
                </a:lnTo>
                <a:lnTo>
                  <a:pt x="4610100" y="23495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57700" y="913829"/>
            <a:ext cx="3276600" cy="3224192"/>
            <a:chOff x="4521200" y="1268413"/>
            <a:chExt cx="3149600" cy="3099224"/>
          </a:xfrm>
        </p:grpSpPr>
        <p:sp>
          <p:nvSpPr>
            <p:cNvPr id="2" name="任意多边形 1"/>
            <p:cNvSpPr/>
            <p:nvPr/>
          </p:nvSpPr>
          <p:spPr>
            <a:xfrm rot="10800000" flipH="1">
              <a:off x="4521200" y="1268413"/>
              <a:ext cx="3149600" cy="309922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H="1">
              <a:off x="5511800" y="2886288"/>
              <a:ext cx="1168400" cy="1149712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4342" r="-23838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10895" y="4519664"/>
            <a:ext cx="357020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三、关键技术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39570" y="1457003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0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2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E5000"/>
      </a:accent1>
      <a:accent2>
        <a:srgbClr val="595959"/>
      </a:accent2>
      <a:accent3>
        <a:srgbClr val="DE5000"/>
      </a:accent3>
      <a:accent4>
        <a:srgbClr val="595959"/>
      </a:accent4>
      <a:accent5>
        <a:srgbClr val="DE5000"/>
      </a:accent5>
      <a:accent6>
        <a:srgbClr val="595959"/>
      </a:accent6>
      <a:hlink>
        <a:srgbClr val="DE500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855</TotalTime>
  <Words>1704</Words>
  <Application>Microsoft Office PowerPoint</Application>
  <PresentationFormat>宽屏</PresentationFormat>
  <Paragraphs>161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-apple-system</vt:lpstr>
      <vt:lpstr>Arial Unicode MS</vt:lpstr>
      <vt:lpstr>等线</vt:lpstr>
      <vt:lpstr>微软雅黑</vt:lpstr>
      <vt:lpstr>Arial</vt:lpstr>
      <vt:lpstr>Calibri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琦诗 肖</cp:lastModifiedBy>
  <cp:revision>121</cp:revision>
  <dcterms:created xsi:type="dcterms:W3CDTF">2017-08-18T03:02:00Z</dcterms:created>
  <dcterms:modified xsi:type="dcterms:W3CDTF">2024-06-09T06:27:36Z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